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28"/>
  </p:notesMasterIdLst>
  <p:sldIdLst>
    <p:sldId id="361" r:id="rId2"/>
    <p:sldId id="409" r:id="rId3"/>
    <p:sldId id="363" r:id="rId4"/>
    <p:sldId id="364" r:id="rId5"/>
    <p:sldId id="365" r:id="rId6"/>
    <p:sldId id="410" r:id="rId7"/>
    <p:sldId id="411" r:id="rId8"/>
    <p:sldId id="429" r:id="rId9"/>
    <p:sldId id="404" r:id="rId10"/>
    <p:sldId id="407" r:id="rId11"/>
    <p:sldId id="425" r:id="rId12"/>
    <p:sldId id="428" r:id="rId13"/>
    <p:sldId id="412" r:id="rId14"/>
    <p:sldId id="413" r:id="rId15"/>
    <p:sldId id="414" r:id="rId16"/>
    <p:sldId id="434" r:id="rId17"/>
    <p:sldId id="422" r:id="rId18"/>
    <p:sldId id="423" r:id="rId19"/>
    <p:sldId id="354" r:id="rId20"/>
    <p:sldId id="426" r:id="rId21"/>
    <p:sldId id="435" r:id="rId22"/>
    <p:sldId id="436" r:id="rId23"/>
    <p:sldId id="437" r:id="rId24"/>
    <p:sldId id="359" r:id="rId25"/>
    <p:sldId id="406" r:id="rId26"/>
    <p:sldId id="308" r:id="rId27"/>
  </p:sldIdLst>
  <p:sldSz cx="12192000" cy="6858000"/>
  <p:notesSz cx="6858000" cy="9144000"/>
  <p:embeddedFontLst>
    <p:embeddedFont>
      <p:font typeface="KoPubWorld돋움체 Medium" panose="020B0600000101010101" charset="-127"/>
      <p:regular r:id="rId29"/>
    </p:embeddedFont>
    <p:embeddedFont>
      <p:font typeface="KoPubWorld바탕체 Medium" panose="020B0600000101010101" charset="-127"/>
      <p:regular r:id="rId30"/>
    </p:embeddedFont>
    <p:embeddedFont>
      <p:font typeface="Abadi" panose="020B0604020104020204" pitchFamily="34" charset="0"/>
      <p:regular r:id="rId31"/>
    </p:embeddedFont>
    <p:embeddedFont>
      <p:font typeface="Cambria Math" panose="02040503050406030204" pitchFamily="18" charset="0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맑은 고딕 Semilight" panose="020B0502040204020203" pitchFamily="50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2" userDrawn="1">
          <p15:clr>
            <a:srgbClr val="A4A3A4"/>
          </p15:clr>
        </p15:guide>
        <p15:guide id="2" pos="17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81F4A"/>
    <a:srgbClr val="FFFC00"/>
    <a:srgbClr val="EF575A"/>
    <a:srgbClr val="ECA6C6"/>
    <a:srgbClr val="60EE56"/>
    <a:srgbClr val="404040"/>
    <a:srgbClr val="9DBCF5"/>
    <a:srgbClr val="67B0FD"/>
    <a:srgbClr val="FFFFFF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74541" autoAdjust="0"/>
  </p:normalViewPr>
  <p:slideViewPr>
    <p:cSldViewPr snapToGrid="0" snapToObjects="1">
      <p:cViewPr varScale="1">
        <p:scale>
          <a:sx n="61" d="100"/>
          <a:sy n="61" d="100"/>
        </p:scale>
        <p:origin x="1675" y="53"/>
      </p:cViewPr>
      <p:guideLst>
        <p:guide orient="horz" pos="2682"/>
        <p:guide pos="1753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호우, 태풍, 대설</c:v>
                </c:pt>
              </c:strCache>
            </c:strRef>
          </c:tx>
          <c:spPr>
            <a:solidFill>
              <a:srgbClr val="081F4A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2011년 </c:v>
                </c:pt>
                <c:pt idx="1">
                  <c:v>2012년 </c:v>
                </c:pt>
                <c:pt idx="2">
                  <c:v>2013년 </c:v>
                </c:pt>
                <c:pt idx="3">
                  <c:v>2014년 </c:v>
                </c:pt>
                <c:pt idx="4">
                  <c:v>2015년 </c:v>
                </c:pt>
                <c:pt idx="5">
                  <c:v>2016년 </c:v>
                </c:pt>
                <c:pt idx="6">
                  <c:v>2017년 </c:v>
                </c:pt>
                <c:pt idx="7">
                  <c:v>2018년 </c:v>
                </c:pt>
                <c:pt idx="8">
                  <c:v>2019년 </c:v>
                </c:pt>
                <c:pt idx="9">
                  <c:v>2020년 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793901.49600000004</c:v>
                </c:pt>
                <c:pt idx="1">
                  <c:v>1062497.5959999999</c:v>
                </c:pt>
                <c:pt idx="2">
                  <c:v>171160.62599999999</c:v>
                </c:pt>
                <c:pt idx="3">
                  <c:v>179924.117</c:v>
                </c:pt>
                <c:pt idx="4">
                  <c:v>27637.366000000002</c:v>
                </c:pt>
                <c:pt idx="5">
                  <c:v>269540.391</c:v>
                </c:pt>
                <c:pt idx="6">
                  <c:v>101675.106</c:v>
                </c:pt>
                <c:pt idx="7">
                  <c:v>132031.27299999999</c:v>
                </c:pt>
                <c:pt idx="8">
                  <c:v>215100.34700000001</c:v>
                </c:pt>
                <c:pt idx="9">
                  <c:v>1317713.0120000001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F4-4DD4-988D-E039209660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바람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2011년 </c:v>
                </c:pt>
                <c:pt idx="1">
                  <c:v>2012년 </c:v>
                </c:pt>
                <c:pt idx="2">
                  <c:v>2013년 </c:v>
                </c:pt>
                <c:pt idx="3">
                  <c:v>2014년 </c:v>
                </c:pt>
                <c:pt idx="4">
                  <c:v>2015년 </c:v>
                </c:pt>
                <c:pt idx="5">
                  <c:v>2016년 </c:v>
                </c:pt>
                <c:pt idx="6">
                  <c:v>2017년 </c:v>
                </c:pt>
                <c:pt idx="7">
                  <c:v>2018년 </c:v>
                </c:pt>
                <c:pt idx="8">
                  <c:v>2019년 </c:v>
                </c:pt>
                <c:pt idx="9">
                  <c:v>2020년 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298.95699999999999</c:v>
                </c:pt>
                <c:pt idx="1">
                  <c:v>0</c:v>
                </c:pt>
                <c:pt idx="2">
                  <c:v>44.156999999999996</c:v>
                </c:pt>
                <c:pt idx="3">
                  <c:v>0</c:v>
                </c:pt>
                <c:pt idx="4">
                  <c:v>333.46100000000001</c:v>
                </c:pt>
                <c:pt idx="5">
                  <c:v>8302.366</c:v>
                </c:pt>
                <c:pt idx="6">
                  <c:v>605.25400000000002</c:v>
                </c:pt>
                <c:pt idx="7">
                  <c:v>2822.806</c:v>
                </c:pt>
                <c:pt idx="8">
                  <c:v>473.589</c:v>
                </c:pt>
                <c:pt idx="9">
                  <c:v>319.45100000000002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F4-4DD4-988D-E039209660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지진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2011년 </c:v>
                </c:pt>
                <c:pt idx="1">
                  <c:v>2012년 </c:v>
                </c:pt>
                <c:pt idx="2">
                  <c:v>2013년 </c:v>
                </c:pt>
                <c:pt idx="3">
                  <c:v>2014년 </c:v>
                </c:pt>
                <c:pt idx="4">
                  <c:v>2015년 </c:v>
                </c:pt>
                <c:pt idx="5">
                  <c:v>2016년 </c:v>
                </c:pt>
                <c:pt idx="6">
                  <c:v>2017년 </c:v>
                </c:pt>
                <c:pt idx="7">
                  <c:v>2018년 </c:v>
                </c:pt>
                <c:pt idx="8">
                  <c:v>2019년 </c:v>
                </c:pt>
                <c:pt idx="9">
                  <c:v>2020년 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11019.717000000001</c:v>
                </c:pt>
                <c:pt idx="6">
                  <c:v>85021.910999999993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F4-4DD4-988D-E039209660B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폭염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2011년 </c:v>
                </c:pt>
                <c:pt idx="1">
                  <c:v>2012년 </c:v>
                </c:pt>
                <c:pt idx="2">
                  <c:v>2013년 </c:v>
                </c:pt>
                <c:pt idx="3">
                  <c:v>2014년 </c:v>
                </c:pt>
                <c:pt idx="4">
                  <c:v>2015년 </c:v>
                </c:pt>
                <c:pt idx="5">
                  <c:v>2016년 </c:v>
                </c:pt>
                <c:pt idx="6">
                  <c:v>2017년 </c:v>
                </c:pt>
                <c:pt idx="7">
                  <c:v>2018년 </c:v>
                </c:pt>
                <c:pt idx="8">
                  <c:v>2019년 </c:v>
                </c:pt>
                <c:pt idx="9">
                  <c:v>2020년 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7.35</c:v>
                </c:pt>
                <c:pt idx="8">
                  <c:v>618.22900000000004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F4-4DD4-988D-E039209660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884943"/>
        <c:axId val="1290591839"/>
      </c:barChart>
      <c:catAx>
        <c:axId val="3488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0591839"/>
        <c:crosses val="autoZero"/>
        <c:auto val="1"/>
        <c:lblAlgn val="ctr"/>
        <c:lblOffset val="100"/>
        <c:noMultiLvlLbl val="0"/>
      </c:catAx>
      <c:valAx>
        <c:axId val="1290591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solidFill>
              <a:schemeClr val="accent1">
                <a:shade val="1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884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74174010359585"/>
          <c:y val="0.87553502635498126"/>
          <c:w val="0.79567232779575581"/>
          <c:h val="9.05790447103042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infomation_gain</c:v>
                </c:pt>
              </c:strCache>
            </c:strRef>
          </c:tx>
          <c:spPr>
            <a:solidFill>
              <a:srgbClr val="EF575A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일일최대강수량</c:v>
                </c:pt>
                <c:pt idx="1">
                  <c:v>지하건물_밀도(동/km²)</c:v>
                </c:pt>
                <c:pt idx="2">
                  <c:v>노후_건물_밀도(동/km²)</c:v>
                </c:pt>
                <c:pt idx="3">
                  <c:v>녹지_면적_비율</c:v>
                </c:pt>
                <c:pt idx="4">
                  <c:v>하천까지의거리</c:v>
                </c:pt>
                <c:pt idx="5">
                  <c:v>도로_건물_면적_비율</c:v>
                </c:pt>
                <c:pt idx="6">
                  <c:v>평균고도</c:v>
                </c:pt>
                <c:pt idx="7">
                  <c:v>양호비율</c:v>
                </c:pt>
                <c:pt idx="8">
                  <c:v>빗물펌프장까지의거리</c:v>
                </c:pt>
                <c:pt idx="9">
                  <c:v>면적당_소비액(백만원/km²)</c:v>
                </c:pt>
                <c:pt idx="10">
                  <c:v>집중호우_발생횟수</c:v>
                </c:pt>
                <c:pt idx="11">
                  <c:v>하천면적/면적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38.879990544506057</c:v>
                </c:pt>
                <c:pt idx="1">
                  <c:v>18.515784808785646</c:v>
                </c:pt>
                <c:pt idx="2">
                  <c:v>16.856583358198758</c:v>
                </c:pt>
                <c:pt idx="3">
                  <c:v>16.017608937192431</c:v>
                </c:pt>
                <c:pt idx="4">
                  <c:v>6.7113710521264291</c:v>
                </c:pt>
                <c:pt idx="5">
                  <c:v>1.3833819559200715</c:v>
                </c:pt>
                <c:pt idx="6">
                  <c:v>1.0247272730720591</c:v>
                </c:pt>
                <c:pt idx="7">
                  <c:v>0.42971850306391235</c:v>
                </c:pt>
                <c:pt idx="8">
                  <c:v>0.18083356713463669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84-4BAD-A62E-5FD43F9BB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1312379344"/>
        <c:axId val="2037029520"/>
      </c:barChart>
      <c:catAx>
        <c:axId val="1312379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7029520"/>
        <c:crosses val="autoZero"/>
        <c:auto val="1"/>
        <c:lblAlgn val="ctr"/>
        <c:lblOffset val="100"/>
        <c:noMultiLvlLbl val="0"/>
      </c:catAx>
      <c:valAx>
        <c:axId val="2037029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237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685216867869726"/>
          <c:y val="0.11699540895495104"/>
          <c:w val="0.31656685667376566"/>
          <c:h val="0.10334421923387288"/>
        </c:manualLayout>
      </c:layout>
      <c:overlay val="1"/>
      <c:spPr>
        <a:solidFill>
          <a:schemeClr val="bg1"/>
        </a:solidFill>
        <a:ln>
          <a:solidFill>
            <a:schemeClr val="bg1">
              <a:lumMod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infomation_gain</c:v>
                </c:pt>
              </c:strCache>
            </c:strRef>
          </c:tx>
          <c:spPr>
            <a:solidFill>
              <a:srgbClr val="67B0FD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양호비율</c:v>
                </c:pt>
                <c:pt idx="1">
                  <c:v>녹지_면적_비율</c:v>
                </c:pt>
                <c:pt idx="2">
                  <c:v>하천면적/면적</c:v>
                </c:pt>
                <c:pt idx="3">
                  <c:v>노후_건물_밀도(동/km²)</c:v>
                </c:pt>
                <c:pt idx="4">
                  <c:v>도로_건물_면적_비율</c:v>
                </c:pt>
                <c:pt idx="5">
                  <c:v>면적당_소비액(백만원/km²)</c:v>
                </c:pt>
                <c:pt idx="6">
                  <c:v>빗물펌프장까지의거리</c:v>
                </c:pt>
                <c:pt idx="7">
                  <c:v>일일최대강수량</c:v>
                </c:pt>
                <c:pt idx="8">
                  <c:v>지하건물_밀도(동/km²)</c:v>
                </c:pt>
                <c:pt idx="9">
                  <c:v>집중호우_발생횟수</c:v>
                </c:pt>
                <c:pt idx="10">
                  <c:v>평균고도</c:v>
                </c:pt>
                <c:pt idx="11">
                  <c:v>하천까지의거리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62.481442596177281</c:v>
                </c:pt>
                <c:pt idx="1">
                  <c:v>25.987566064198823</c:v>
                </c:pt>
                <c:pt idx="2">
                  <c:v>11.530991339623887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84-4BAD-A62E-5FD43F9BB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1312379344"/>
        <c:axId val="2037029520"/>
      </c:barChart>
      <c:catAx>
        <c:axId val="1312379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7029520"/>
        <c:crosses val="autoZero"/>
        <c:auto val="1"/>
        <c:lblAlgn val="ctr"/>
        <c:lblOffset val="100"/>
        <c:noMultiLvlLbl val="0"/>
      </c:catAx>
      <c:valAx>
        <c:axId val="2037029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237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685216867869726"/>
          <c:y val="0.11699540895495104"/>
          <c:w val="0.31656685667376566"/>
          <c:h val="0.10334421923387288"/>
        </c:manualLayout>
      </c:layout>
      <c:overlay val="1"/>
      <c:spPr>
        <a:solidFill>
          <a:schemeClr val="bg1"/>
        </a:solidFill>
        <a:ln>
          <a:solidFill>
            <a:schemeClr val="bg1">
              <a:lumMod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37961050649706"/>
          <c:y val="0.23885743868428788"/>
          <c:w val="0.4030747416125256"/>
          <c:h val="0.62170351727193884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원인별 재난피해 비중(2012-2021)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</a:gsLst>
              <a:lin ang="5400000" scaled="0"/>
            </a:gradFill>
            <a:ln w="19050">
              <a:solidFill>
                <a:schemeClr val="lt1"/>
              </a:solidFill>
            </a:ln>
            <a:effectLst/>
          </c:spPr>
          <c:dPt>
            <c:idx val="0"/>
            <c:bubble3D val="0"/>
            <c:spPr>
              <a:solidFill>
                <a:srgbClr val="081F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20C-4930-B9FC-9EBDD8FD74DB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820C-4930-B9FC-9EBDD8FD74DB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20C-4930-B9FC-9EBDD8FD74DB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호우, 태풍, 대설</c:v>
                </c:pt>
                <c:pt idx="1">
                  <c:v>바람</c:v>
                </c:pt>
                <c:pt idx="2">
                  <c:v>지진</c:v>
                </c:pt>
                <c:pt idx="3">
                  <c:v>폭염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3542539744</c:v>
                </c:pt>
                <c:pt idx="1">
                  <c:v>32089533</c:v>
                </c:pt>
                <c:pt idx="2">
                  <c:v>96041628</c:v>
                </c:pt>
                <c:pt idx="3">
                  <c:v>625579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0C-4930-B9FC-9EBDD8FD74D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lt1">
          <a:alpha val="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58096285538716"/>
          <c:y val="0.14666319883432632"/>
          <c:w val="0.81011202987955544"/>
          <c:h val="0.66841363741804483"/>
        </c:manualLayout>
      </c:layout>
      <c:lineChart>
        <c:grouping val="standard"/>
        <c:varyColors val="0"/>
        <c:ser>
          <c:idx val="0"/>
          <c:order val="0"/>
          <c:tx>
            <c:strRef>
              <c:f>Sheet1!$G$11</c:f>
              <c:strCache>
                <c:ptCount val="1"/>
                <c:pt idx="0">
                  <c:v>서초구</c:v>
                </c:pt>
              </c:strCache>
            </c:strRef>
          </c:tx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Sheet1!$H$10:$R$10</c:f>
              <c:numCache>
                <c:formatCode>General</c:formatCode>
                <c:ptCount val="5"/>
                <c:pt idx="0">
                  <c:v>2014</c:v>
                </c:pt>
                <c:pt idx="1">
                  <c:v>2016</c:v>
                </c:pt>
                <c:pt idx="2">
                  <c:v>2018</c:v>
                </c:pt>
                <c:pt idx="3">
                  <c:v>2020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Sheet1!$H$11:$R$11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95A7-4F5F-89F3-3312191C5053}"/>
            </c:ext>
          </c:extLst>
        </c:ser>
        <c:ser>
          <c:idx val="1"/>
          <c:order val="1"/>
          <c:tx>
            <c:strRef>
              <c:f>Sheet1!$G$12</c:f>
              <c:strCache>
                <c:ptCount val="1"/>
                <c:pt idx="0">
                  <c:v>관악구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Sheet1!$H$10:$R$10</c:f>
              <c:numCache>
                <c:formatCode>General</c:formatCode>
                <c:ptCount val="5"/>
                <c:pt idx="0">
                  <c:v>2014</c:v>
                </c:pt>
                <c:pt idx="1">
                  <c:v>2016</c:v>
                </c:pt>
                <c:pt idx="2">
                  <c:v>2018</c:v>
                </c:pt>
                <c:pt idx="3">
                  <c:v>2020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Sheet1!$H$12:$R$12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95A7-4F5F-89F3-3312191C5053}"/>
            </c:ext>
          </c:extLst>
        </c:ser>
        <c:ser>
          <c:idx val="2"/>
          <c:order val="2"/>
          <c:tx>
            <c:strRef>
              <c:f>Sheet1!$G$13</c:f>
              <c:strCache>
                <c:ptCount val="1"/>
                <c:pt idx="0">
                  <c:v>양천구</c:v>
                </c:pt>
              </c:strCache>
            </c:strRef>
          </c:tx>
          <c:spPr>
            <a:ln w="63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6350" cap="rnd">
                <a:solidFill>
                  <a:srgbClr val="A5A5A5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5A7-4F5F-89F3-3312191C5053}"/>
              </c:ext>
            </c:extLst>
          </c:dPt>
          <c:cat>
            <c:numRef>
              <c:f>Sheet1!$H$10:$R$10</c:f>
              <c:numCache>
                <c:formatCode>General</c:formatCode>
                <c:ptCount val="5"/>
                <c:pt idx="0">
                  <c:v>2014</c:v>
                </c:pt>
                <c:pt idx="1">
                  <c:v>2016</c:v>
                </c:pt>
                <c:pt idx="2">
                  <c:v>2018</c:v>
                </c:pt>
                <c:pt idx="3">
                  <c:v>2020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Sheet1!$H$13:$R$13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110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95A7-4F5F-89F3-3312191C5053}"/>
            </c:ext>
          </c:extLst>
        </c:ser>
        <c:ser>
          <c:idx val="3"/>
          <c:order val="3"/>
          <c:tx>
            <c:strRef>
              <c:f>Sheet1!$G$14</c:f>
              <c:strCache>
                <c:ptCount val="1"/>
                <c:pt idx="0">
                  <c:v>동작구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Sheet1!$H$10:$R$10</c:f>
              <c:numCache>
                <c:formatCode>General</c:formatCode>
                <c:ptCount val="5"/>
                <c:pt idx="0">
                  <c:v>2014</c:v>
                </c:pt>
                <c:pt idx="1">
                  <c:v>2016</c:v>
                </c:pt>
                <c:pt idx="2">
                  <c:v>2018</c:v>
                </c:pt>
                <c:pt idx="3">
                  <c:v>2020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Sheet1!$H$14:$R$14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3-95A7-4F5F-89F3-3312191C5053}"/>
            </c:ext>
          </c:extLst>
        </c:ser>
        <c:ser>
          <c:idx val="4"/>
          <c:order val="4"/>
          <c:tx>
            <c:strRef>
              <c:f>Sheet1!$G$15</c:f>
              <c:strCache>
                <c:ptCount val="1"/>
                <c:pt idx="0">
                  <c:v>영등포구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Sheet1!$H$10:$R$10</c:f>
              <c:numCache>
                <c:formatCode>General</c:formatCode>
                <c:ptCount val="5"/>
                <c:pt idx="0">
                  <c:v>2014</c:v>
                </c:pt>
                <c:pt idx="1">
                  <c:v>2016</c:v>
                </c:pt>
                <c:pt idx="2">
                  <c:v>2018</c:v>
                </c:pt>
                <c:pt idx="3">
                  <c:v>2020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Sheet1!$H$15:$R$15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4-95A7-4F5F-89F3-3312191C50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439008"/>
        <c:axId val="182427152"/>
      </c:lineChart>
      <c:catAx>
        <c:axId val="18443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427152"/>
        <c:crosses val="autoZero"/>
        <c:auto val="1"/>
        <c:lblAlgn val="ctr"/>
        <c:lblOffset val="100"/>
        <c:noMultiLvlLbl val="0"/>
      </c:catAx>
      <c:valAx>
        <c:axId val="18242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4439008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침수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B7C-44CA-A343-B350C995C0F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3F-412C-AB0A-8896DE9CFA2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23F-412C-AB0A-8896DE9CFA2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23F-412C-AB0A-8896DE9CFA2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23F-412C-AB0A-8896DE9CFA21}"/>
              </c:ext>
            </c:extLst>
          </c:dPt>
          <c:cat>
            <c:strRef>
              <c:f>Sheet1!$A$2:$A$6</c:f>
              <c:strCache>
                <c:ptCount val="5"/>
                <c:pt idx="0">
                  <c:v>영등포구</c:v>
                </c:pt>
                <c:pt idx="1">
                  <c:v>동작구</c:v>
                </c:pt>
                <c:pt idx="2">
                  <c:v>관악구</c:v>
                </c:pt>
                <c:pt idx="3">
                  <c:v>서초구</c:v>
                </c:pt>
                <c:pt idx="4">
                  <c:v>구로구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3463</c:v>
                </c:pt>
                <c:pt idx="1">
                  <c:v>1237</c:v>
                </c:pt>
                <c:pt idx="2">
                  <c:v>1002</c:v>
                </c:pt>
                <c:pt idx="3">
                  <c:v>613</c:v>
                </c:pt>
                <c:pt idx="4">
                  <c:v>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3F-412C-AB0A-8896DE9CF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43392223"/>
        <c:axId val="1748103071"/>
      </c:barChart>
      <c:catAx>
        <c:axId val="19433922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1748103071"/>
        <c:crosses val="autoZero"/>
        <c:auto val="1"/>
        <c:lblAlgn val="ctr"/>
        <c:lblOffset val="100"/>
        <c:noMultiLvlLbl val="0"/>
      </c:catAx>
      <c:valAx>
        <c:axId val="1748103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3392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>
        <a:alpha val="52941"/>
      </a:srgb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5F-4AA3-AF42-6A077AA0722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15F-4AA3-AF42-6A077AA0722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5F-4AA3-AF42-6A077AA0722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15F-4AA3-AF42-6A077AA07226}"/>
              </c:ext>
            </c:extLst>
          </c:dPt>
          <c:cat>
            <c:strRef>
              <c:f>Sheet1!$A$2:$A$6</c:f>
              <c:strCache>
                <c:ptCount val="5"/>
                <c:pt idx="0">
                  <c:v>강남구</c:v>
                </c:pt>
                <c:pt idx="1">
                  <c:v>은평구</c:v>
                </c:pt>
                <c:pt idx="2">
                  <c:v>송파구</c:v>
                </c:pt>
                <c:pt idx="3">
                  <c:v>서초구</c:v>
                </c:pt>
                <c:pt idx="4">
                  <c:v>강동구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6044</c:v>
                </c:pt>
                <c:pt idx="1">
                  <c:v>5008</c:v>
                </c:pt>
                <c:pt idx="2">
                  <c:v>4176</c:v>
                </c:pt>
                <c:pt idx="3">
                  <c:v>3836</c:v>
                </c:pt>
                <c:pt idx="4">
                  <c:v>3829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5F-4AA3-AF42-6A077AA072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02094271"/>
        <c:axId val="1951434303"/>
      </c:barChart>
      <c:catAx>
        <c:axId val="17020942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1951434303"/>
        <c:crosses val="autoZero"/>
        <c:auto val="1"/>
        <c:lblAlgn val="ctr"/>
        <c:lblOffset val="100"/>
        <c:noMultiLvlLbl val="0"/>
      </c:catAx>
      <c:valAx>
        <c:axId val="1951434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solidFill>
              <a:schemeClr val="accent1">
                <a:shade val="15000"/>
                <a:alpha val="99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02094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>
        <a:alpha val="45882"/>
      </a:srgb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81F4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7-49B7-B03B-91FA78653E2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Random Forest</c:v>
                </c:pt>
                <c:pt idx="1">
                  <c:v>SVC</c:v>
                </c:pt>
                <c:pt idx="2">
                  <c:v>KNN</c:v>
                </c:pt>
                <c:pt idx="3">
                  <c:v>Logistic Regression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0.74447200000000002</c:v>
                </c:pt>
                <c:pt idx="1">
                  <c:v>0.70024600000000004</c:v>
                </c:pt>
                <c:pt idx="2">
                  <c:v>0.72481600000000002</c:v>
                </c:pt>
                <c:pt idx="3">
                  <c:v>0.71007399999999998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F7-49B7-B03B-91FA78653E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5887743"/>
        <c:axId val="1170485359"/>
      </c:barChart>
      <c:catAx>
        <c:axId val="117588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1170485359"/>
        <c:crosses val="autoZero"/>
        <c:auto val="1"/>
        <c:lblAlgn val="ctr"/>
        <c:lblOffset val="100"/>
        <c:noMultiLvlLbl val="0"/>
      </c:catAx>
      <c:valAx>
        <c:axId val="1170485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7588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information_gain</c:v>
                </c:pt>
              </c:strCache>
            </c:strRef>
          </c:tx>
          <c:spPr>
            <a:solidFill>
              <a:srgbClr val="9DBCF5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일일최대강수량</c:v>
                </c:pt>
                <c:pt idx="1">
                  <c:v>하천까지의거리</c:v>
                </c:pt>
                <c:pt idx="2">
                  <c:v>면적당노후건물개수</c:v>
                </c:pt>
                <c:pt idx="3">
                  <c:v>평균시우량</c:v>
                </c:pt>
                <c:pt idx="4">
                  <c:v>녹지_면적_비율</c:v>
                </c:pt>
                <c:pt idx="5">
                  <c:v>면적당지하건물</c:v>
                </c:pt>
                <c:pt idx="6">
                  <c:v>도로_건물_면적_비율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0.15676266334868741</c:v>
                </c:pt>
                <c:pt idx="1">
                  <c:v>0.15262723732491831</c:v>
                </c:pt>
                <c:pt idx="2">
                  <c:v>0.14347320939892361</c:v>
                </c:pt>
                <c:pt idx="3">
                  <c:v>0.14236613603979931</c:v>
                </c:pt>
                <c:pt idx="4">
                  <c:v>0.13633053289248739</c:v>
                </c:pt>
                <c:pt idx="5">
                  <c:v>0.1343377936646496</c:v>
                </c:pt>
                <c:pt idx="6">
                  <c:v>0.13410242733053451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2-45D9-AB58-230EEFE50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39"/>
        <c:axId val="1567373919"/>
        <c:axId val="1985760335"/>
      </c:barChart>
      <c:catAx>
        <c:axId val="1567373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1985760335"/>
        <c:crosses val="autoZero"/>
        <c:auto val="1"/>
        <c:lblAlgn val="ctr"/>
        <c:lblOffset val="100"/>
        <c:noMultiLvlLbl val="0"/>
      </c:catAx>
      <c:valAx>
        <c:axId val="19857603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1567373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81F4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7-47E3-B11F-098997D1ED7B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717-47E3-B11F-098997D1ED7B}"/>
              </c:ext>
            </c:extLst>
          </c:dPt>
          <c:cat>
            <c:strRef>
              <c:f>Sheet1!$A$2:$A$3</c:f>
              <c:strCache>
                <c:ptCount val="2"/>
                <c:pt idx="0">
                  <c:v>K-Means</c:v>
                </c:pt>
                <c:pt idx="1">
                  <c:v>DBSCAN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0.215966878095224</c:v>
                </c:pt>
                <c:pt idx="1">
                  <c:v>0.148629038155633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7-47E3-B11F-098997D1ED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1529519"/>
        <c:axId val="1185136352"/>
      </c:barChart>
      <c:catAx>
        <c:axId val="2101529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5136352"/>
        <c:crosses val="autoZero"/>
        <c:auto val="1"/>
        <c:lblAlgn val="ctr"/>
        <c:lblOffset val="100"/>
        <c:noMultiLvlLbl val="0"/>
      </c:catAx>
      <c:valAx>
        <c:axId val="1185136352"/>
        <c:scaling>
          <c:orientation val="minMax"/>
          <c:max val="0.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52951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infomation_gain</c:v>
                </c:pt>
              </c:strCache>
            </c:strRef>
          </c:tx>
          <c:spPr>
            <a:solidFill>
              <a:srgbClr val="60EE56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양호비율</c:v>
                </c:pt>
                <c:pt idx="1">
                  <c:v>일일최대강수량</c:v>
                </c:pt>
                <c:pt idx="2">
                  <c:v>도로_건물_면적_비율</c:v>
                </c:pt>
                <c:pt idx="3">
                  <c:v>하천면적/면적</c:v>
                </c:pt>
                <c:pt idx="4">
                  <c:v>녹지_면적_비율</c:v>
                </c:pt>
                <c:pt idx="5">
                  <c:v>노후_건물_밀도(동/km²)</c:v>
                </c:pt>
                <c:pt idx="6">
                  <c:v>면적당_소비액(백만원/km²)</c:v>
                </c:pt>
                <c:pt idx="7">
                  <c:v>빗물펌프장까지의거리</c:v>
                </c:pt>
                <c:pt idx="8">
                  <c:v>지하건물_밀도(동/km²)</c:v>
                </c:pt>
                <c:pt idx="9">
                  <c:v>집중호우_발생횟수</c:v>
                </c:pt>
                <c:pt idx="10">
                  <c:v>평균고도</c:v>
                </c:pt>
                <c:pt idx="11">
                  <c:v>하천까지의거리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49.247409802172854</c:v>
                </c:pt>
                <c:pt idx="1">
                  <c:v>40.223315610283372</c:v>
                </c:pt>
                <c:pt idx="2">
                  <c:v>10.449298767183581</c:v>
                </c:pt>
                <c:pt idx="3">
                  <c:v>4.7404330881470988E-2</c:v>
                </c:pt>
                <c:pt idx="4">
                  <c:v>3.2571489478725325E-2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84-4BAD-A62E-5FD43F9BB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1312379344"/>
        <c:axId val="2037029520"/>
      </c:barChart>
      <c:catAx>
        <c:axId val="1312379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7029520"/>
        <c:crosses val="autoZero"/>
        <c:auto val="1"/>
        <c:lblAlgn val="ctr"/>
        <c:lblOffset val="100"/>
        <c:noMultiLvlLbl val="0"/>
      </c:catAx>
      <c:valAx>
        <c:axId val="2037029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237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685216867869726"/>
          <c:y val="0.11699540895495104"/>
          <c:w val="0.31656685667376566"/>
          <c:h val="0.10334421923387288"/>
        </c:manualLayout>
      </c:layout>
      <c:overlay val="1"/>
      <c:spPr>
        <a:solidFill>
          <a:schemeClr val="bg1"/>
        </a:solidFill>
        <a:ln>
          <a:solidFill>
            <a:schemeClr val="bg1">
              <a:lumMod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0.12739</cdr:x>
      <cdr:y>0.24236</cdr:y>
    </cdr:from>
    <cdr:to>
      <cdr:x>0.21469</cdr:x>
      <cdr:y>0.26532</cdr:y>
    </cdr:to>
    <cdr:sp macro="" textlink="">
      <cdr:nvSpPr>
        <cdr:cNvPr id="7" name="직사각형 6">
          <a:extLst xmlns:a="http://schemas.openxmlformats.org/drawingml/2006/main">
            <a:ext uri="{FF2B5EF4-FFF2-40B4-BE49-F238E27FC236}">
              <a16:creationId xmlns:a16="http://schemas.microsoft.com/office/drawing/2014/main" id="{ADD321A2-8104-52D0-EE67-39B160144F36}"/>
            </a:ext>
          </a:extLst>
        </cdr:cNvPr>
        <cdr:cNvSpPr/>
      </cdr:nvSpPr>
      <cdr:spPr>
        <a:xfrm xmlns:a="http://schemas.openxmlformats.org/drawingml/2006/main">
          <a:off x="414205" y="482702"/>
          <a:ext cx="283845" cy="45719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 dirty="0"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cdr:txBody>
    </cdr:sp>
  </cdr:relSizeAnchor>
  <cdr:relSizeAnchor xmlns:cdr="http://schemas.openxmlformats.org/drawingml/2006/chartDrawing">
    <cdr:from>
      <cdr:x>0.01304</cdr:x>
      <cdr:y>0.26267</cdr:y>
    </cdr:from>
    <cdr:to>
      <cdr:x>0.08511</cdr:x>
      <cdr:y>0.26267</cdr:y>
    </cdr:to>
    <cdr:cxnSp macro="">
      <cdr:nvCxnSpPr>
        <cdr:cNvPr id="8" name="직선 연결선 7">
          <a:extLst xmlns:a="http://schemas.openxmlformats.org/drawingml/2006/main">
            <a:ext uri="{FF2B5EF4-FFF2-40B4-BE49-F238E27FC236}">
              <a16:creationId xmlns:a16="http://schemas.microsoft.com/office/drawing/2014/main" id="{6D1B113D-4091-6D1F-EF4B-1C72ABCCC2B4}"/>
            </a:ext>
          </a:extLst>
        </cdr:cNvPr>
        <cdr:cNvCxnSpPr/>
      </cdr:nvCxnSpPr>
      <cdr:spPr>
        <a:xfrm xmlns:a="http://schemas.openxmlformats.org/drawingml/2006/main">
          <a:off x="42412" y="523137"/>
          <a:ext cx="234315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FFFF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badi" panose="020B0604020104020204" pitchFamily="34" charset="0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badi" panose="020B0604020104020204" pitchFamily="34" charset="0"/>
                <a:ea typeface="KoPubWorld돋움체 Medium" panose="00000600000000000000" pitchFamily="2" charset="-127"/>
              </a:defRPr>
            </a:lvl1pPr>
          </a:lstStyle>
          <a:p>
            <a:fld id="{E2B2BC9D-A816-4D0A-858B-1D023B3A8ACA}" type="datetime1">
              <a:rPr lang="ko-KR" altLang="en-US" smtClean="0"/>
              <a:pPr/>
              <a:t>2023-11-23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badi" panose="020B0604020104020204" pitchFamily="34" charset="0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badi" panose="020B0604020104020204" pitchFamily="34" charset="0"/>
                <a:ea typeface="KoPubWorld돋움체 Medium" panose="00000600000000000000" pitchFamily="2" charset="-127"/>
              </a:defRPr>
            </a:lvl1pPr>
          </a:lstStyle>
          <a:p>
            <a:fld id="{09F4262C-968C-4EE9-8164-CE16364706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380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badi" panose="020B0604020104020204" pitchFamily="34" charset="0"/>
        <a:ea typeface="KoPubWorld돋움체 Medium" panose="00000600000000000000" pitchFamily="2" charset="-127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badi" panose="020B0604020104020204" pitchFamily="34" charset="0"/>
        <a:ea typeface="KoPubWorld돋움체 Medium" panose="00000600000000000000" pitchFamily="2" charset="-127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badi" panose="020B0604020104020204" pitchFamily="34" charset="0"/>
        <a:ea typeface="KoPubWorld돋움체 Medium" panose="00000600000000000000" pitchFamily="2" charset="-127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badi" panose="020B0604020104020204" pitchFamily="34" charset="0"/>
        <a:ea typeface="KoPubWorld돋움체 Medium" panose="00000600000000000000" pitchFamily="2" charset="-127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badi" panose="020B0604020104020204" pitchFamily="34" charset="0"/>
        <a:ea typeface="KoPubWorld돋움체 Medium" panose="00000600000000000000" pitchFamily="2" charset="-127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안녕하세요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침착맨조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 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지금부터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도시 환경 및 인구 데이터를 활용한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지역별 침수 요인 분석과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그에 따른 대비책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’ 에 대해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발표를 시작하겠습니다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469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98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우선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침수 발생 결정 요인에 사용한 변수들의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T-test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검정결과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유의미한 변수가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개로 판명되었으며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이 변수들로 랜덤 포레스트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SVC, KNN,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로지스틱 리그레이션의 모델 분석을 실시했습니다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36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 중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랜덤포레스트가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74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프로의 가장 높은 정확도를 보였고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오른쪽 그림은 침수 여부와 관련된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가지 주요변수들의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information gain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값 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56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침수 빈도 결정 요인에 사용한 변수들은 선행연구를 참고하여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차원의 저주를 피하기 위해 주성분 분석을 실시했습니다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분석 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첫번째 주요변수는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건물인프라와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관련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두번째 주요변수는 기후와 치수 시설 관련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세번째 주요변수는 강우 강도에 관한 것으로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군집분석에 사용할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가지 주요변수를 선정했습니다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09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이후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서울시 전체가 동일한 요소를 가지지 않기 때문에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지역의 유형화를 통해 요인분석의 정확도를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높여야한다고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판단하여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k-means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와 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dbscan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군집 분석을 실시했습니다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k-means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와 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dbscan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 실루엣계수를 비교한 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더 높은 점수를 보인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k-means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분석을 채택했습니다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713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군집수가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개인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k-means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 군집결과와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실제 서울시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행정동별로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침수 유형을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군집화한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모습입니다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저희는 의사결정나무 회귀분석과 다중선형회귀로 나누어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각 그룹 별 특징을 분석했습니다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지금부터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각 그룹별 특징에 대해 말씀드리겠습니다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56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첫번째 그룹입니다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의사결정나무 회귀분석을 통해 침수 빈도를 결정하는 주요변수들을 도출했고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선형회귀분석을 통해 침수빈도와 주요변수 간 선형관계를 계산했습니다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의사결정나무와 선형회귀분석의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스퀘어 값 중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의사결정나무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스퀘어값이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0.897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로 더 높았고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주요 변수들을 확인한 결과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그룹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 공통적 특징은 치수 및 배수시설 정비 문제로 나타났습니다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591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두번째 그룹입니다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의사결정나무와 선형회귀분석의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스퀘어 값 중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의사결정나무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스퀘어값이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0.89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로 더 높았고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주요 변수들을 확인한 결과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그룹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 공통적 특징은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건물노후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도시의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과개발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문제로 나타났습니다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787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세번째 그룹입니다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의사결정나무와 선형회귀분석의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스퀘어 값 중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의사결정나무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스퀘어값이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0.88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로 더 높았고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주요 변수들을 확인한 결과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그룹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 공통적 특징은 하수관거 정비와 녹지면적 문제로 나타났습니다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396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또한 저희는 침수가 발생한 지역 중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침수 대처 능력이 취약한 지역을 확인하기 위해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K-Means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로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소셜인프라의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군집화를 실시했습니다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463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발표 흐름은 다음과 같습니다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침수에 대한 연구의 필요성 및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요인을 파악하기 위한 분석 방법 과정과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활용방안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의의를 말씀드리고 발표를 마치겠습니다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 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55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 결과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가지 그룹으로 나눌 수 있었고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은 사회적 약자 비율이 높고 구난 시설이 부족하여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2, 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보다 침수 대처에 취약한 지역임을 알 수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472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모든 분석을 종합한 결과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치수 및 배수 시설 정비 문제 그룹은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다음과 같은 침수 빈도 결정 규칙을 보입니다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첫째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일일 최대 강수량이 높고 배수등급 양호 비율이 높은 지역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둘째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일일 최대 강수량이 낮지만 녹지면적 비율이 낮은 지역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셋째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일일 최대 강수량이 높으며 배수등급 양호 비율이 낮고 불투수면 비율이 높은 지역이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대림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동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사당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동의 경우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강우 강도가 매우 강하고 배수 시설 정비가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원할하지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않은 것으로 추정되어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배수체계 개선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배수 능력 재고가 필요합니다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쌍문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동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수유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2.3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동 등의 경우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강우 강도가 상대적으로 약하지만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비 흡수 지형이 부족하여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수변공원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녹지 등을 확보하여 투수성을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높여야합니다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빨간색 글씨 부분은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소셜인프라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군집화 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침수대처에 취약한 지역으로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신길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영등포구 일대가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이 지역은 도시 개발 진행 속도에 비해 배수 시설 정비가 부족하여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침투 시설의 증대와 배수 체계 개선이 필요해 보입니다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244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두번째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건물노후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도시의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과개발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문제 그룹은 다음과 같은 침수 빈도 규칙을 가지고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첫째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일일 최대 강수량이 높고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불투수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 면적과 녹지 면적 비율이 낮은 지역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둘째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일일 최대 강수량이 매우 높으며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녹지 면적이 적고 지하건물과 노후 건물의 밀도가 높은 지역이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사당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동 등의 경우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도로율이 낮지만 면적당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시우량이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 높아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물 저장 능력 부족하여 빗물 저류조와 같이 물을 저장할 수 있는 시설이 필요해 보입니다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구로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동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개봉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동 등의 경우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강수량이 높은데 반해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건물의 노후화와 침수 방어가 힘든 지형으로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시설물 점검 및 보수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저류 시설을 확대할 필요가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이 중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소셜인프라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군집화 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침수대처에 취약한 지역으로 개봉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동이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마지막으로 가산동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삼전동의 경우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하천까지의 거리가 가깝고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불투수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 면적 비율이 높은 지역으로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홍수범람이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 자주 발생하여 빗물 펌프장 건설과 제방의 설계 빈도 강화가 필요한 것으로 보입니다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586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세번째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하수관거 정비와 녹지면적 문제 그룹은 다음과 같은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침수 빈도 결정 규칙이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첫째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배수시설 양호비율이 낮고 하천 면적 비율이 높은 지역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둘째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배수시설은 상대적으로 양호하지만 녹지 면적 비율이 낮은 지역이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신림동의 경우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배수시설의 노후화로 하천의 범람 방지가 어려워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하수관거 정비를 통해 노후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관거를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 교체하고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기존 하수관거 용량부족을 해결할 필요가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침수대처에 취약한 지역으로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은천동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미성동이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이 지역은 도시의 녹지면적이 적어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비 흡수 시설이 부족한 것으로 녹화 산업 증대가 필요해 보입니다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208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분석을 진행하면서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세부적인 방재시설 위치 정보 수집과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그에 따른 지역별 방재시설의 최적화가 어려웠고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비용 정보 또한 공개되지 않아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실질적으로 얻는 경제 효과 산출이 어려웠습니다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또한 침수빈도와 수집된 데이터 간에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비선형적인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상관관계를 보여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독립변수의 계수에서 모순이 발견되기도 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 Semilight" panose="020B0502040204020203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하지만 그럼에도 불구하고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서울시가 선정한 자연재해위험 개선지구와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실제 피해지역 간의 괴리를 군집화를 통해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침수 빈도 결정 요인들을 세부적으로 평가할 수 있어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그에 따른 효과적인 맞춤 대응을 할 수 있다 생각합니다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무엇보다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서울시 침수위험지구에 선정되지 못한 지역에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방재 시설 설치를 제안하여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지역 균형 발전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주민 인식 개선 및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집값 안정화에 도움을 줄 수 있다 생각합니다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080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저희가 사용한 데이터 목록과 참고문헌입니다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이상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침착맨조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발표를 마치겠습니다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321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680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우리나라는 자연재해로 인한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재산피해의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96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프로가 물 관련 피해이며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최근 시간당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50mm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이상 내리는 극한 호우의 증가세가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관측되었습니다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953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확인 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주택 침수 신고 상위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개구를 통해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침수 신고 건수 증가를 확인했으며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해당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개구의 집중호우 발생 건수 또한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증가함을 알 수 있었습니다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오른쪽 그림은 침수로 인한 재산 및 인명 피해의 실제 사례들입니다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59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하지만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서울시의 침수 현황을 확인해 본 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서울시의 누적 강수량 상위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개구와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침수 발생 상위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개가 서초구를 제외하면 일치하지 않습니다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강수량은 침수 발생에 절대적인 요인이 아님을 보여줍니다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또한 현재 서울시가 선정한 자연재해위험 개선지구 역시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실제 침수 발생 지역과 일치한다고 보기 어려웠습니다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5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우리는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이상기후로 인한 집중호우 및 침수 피해가 증가하고 있어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기후 재난에 선제적 대응이 필요하다 생각합니다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하지만 서울시의 기후 재난 대응 현황이 충분하지 못하다 판단했고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침수 요인을 파악하여 그에 맞는 대응을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해야한다고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생각합니다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733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다음은 활용한 데이터입니다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선행연구를 참고해 도시 침수 위험을 감소시키는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그린인프라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도시 침수 위험을 증가시키는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그레이인프라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,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침수 위협에 민감도를 나타내는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소셜인프라로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데이터를 분류했습니다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146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분석 과정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먼저 데이터들은 행정동 단위로 집계했고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,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침수 여부 요인 파악을 위해 여러 분류 모델을 사용했습니다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또한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주성분 분석을 통해 침수 빈도 요인을 파악하고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군집별로 의사결정나무 회귀분석과 선형회귀를 통해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군집별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 주요 요인의 침수 빈도와의 상관관계를 확인했습니다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084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활용 데이터의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전처리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 과정입니다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 Semilight" panose="020B0502040204020203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4262C-968C-4EE9-8164-CE16364706B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5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C050B-07FF-2BBC-68DD-E40B6044E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D31FF-D6F7-DD46-7871-3CA036ADF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B13D8A-EDCC-593E-5F8D-7AAA950F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3D29A-38FE-51E0-15A2-57495DB73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AD7A5-0F0F-386A-E974-AF85CAE5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59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B5BD4-C86A-A559-37FB-2B9EED87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138488-A17C-3F36-FA34-4775E1957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E0F7D0-6D46-DCE3-D052-6380BB97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338D2F-A94E-45F4-6E75-ECD6C3AE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584F24-83BE-63C9-4B21-0E129BCE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802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16EA2-6227-3141-B06B-83D394FBF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08A350-4E48-CDAE-A5E1-8419FC404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D69ABC-3603-D53E-D7A7-E675C2C7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784D13-B1E1-C336-8254-C34F6B82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AC25A-60FE-03E4-16F0-52A9A621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428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33282-CAE6-3010-4C91-EDA5D137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71778D-B575-7DD5-57C2-C88BA6282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59EB01-8257-1942-F90C-AAE03CE6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29B42-8537-AD38-3D04-08B30DC6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ED97D0-DA52-E443-1ED6-E598BE91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87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DC3CF-E121-7A7E-8482-F7DED286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4F9442-4125-576C-2403-219EA4696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C7660-358C-2C07-95E6-BDF472BE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94A29-D4A6-444C-15C2-2DF5507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6DCCF3-A2B0-0337-FE26-46AD1670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59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89FD0-A9FE-6158-182D-F62FD217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B2C811-39B8-1DEE-ED59-795EAF3CF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CE08BC-6D8B-117E-A312-EDA182693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F8106C-66F6-7876-C397-1B4C4D4F3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8DE145-DB75-3373-1CCD-BAF83728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8D9BF4-9B1C-8125-D755-6B987049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214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C0E00-D615-3535-65DA-F0608D23F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6E093-D71D-B671-6EF8-225E8EB04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6CA236-5234-DFD1-62BE-0CB07129C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B9CE38-F218-C725-F34A-A474F40E0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AA0714-F964-609B-D6D0-D9146856E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8F757-DB45-C373-0D5A-DEC82E72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2023-11-23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F5F538-A81C-F453-9F90-79A1E5A7C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D10720-86EE-5C0F-9CF1-8CC37F8D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4726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7A7FB-DB39-28FD-4369-DD9D651B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0DF07F-BADA-4379-BF48-2E1515C3D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A9F451-3952-FFE0-ACE7-95680B2C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D32265-6212-BD73-A6FF-809BD453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39CF6D-516F-D0BC-52CB-6CBFCF1DC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1453D1-538A-FC72-954E-5DF3F3FF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141B4B-D46E-E4A1-DD65-C36CDD73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352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B1306-1B38-EE73-DDBC-122BEDC5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B83CA-44F9-93E1-1BD3-56C88FEDF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992542-1473-DB81-FE5D-EAD925AFF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0880D-507D-0E71-2419-146B6813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97765B-DC20-F7AF-EEEA-CACCE3973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D3D385-2AE8-599C-15F6-ED41FB8D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1569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F9264-B23C-02C7-04F1-7040FA73B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7E973E-9023-C0EA-BA26-BD2DF59CC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39C670-D5DE-74EA-E525-D60AEB77E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4DA72A-FA26-B778-5227-0505E1C8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BF944-2D1D-E276-7DF2-6791BC11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0A1330-AE0E-2203-354E-3C66D61A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712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77ABFC-4AB3-74EC-E823-FED6E9AF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27A07D-8299-AE4A-4874-14C778F45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561871-FC8C-D078-2EA5-64D56E101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2023-11-23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0433F-AD1D-A951-D2A1-1863331BD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59819-D8B3-5E43-949E-2BEBF641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82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microsoft.com/office/2007/relationships/hdphoto" Target="../media/hdphoto8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microsoft.com/office/2007/relationships/hdphoto" Target="../media/hdphoto10.wdp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chart" Target="../charts/chart10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chart" Target="../charts/char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microsoft.com/office/2007/relationships/hdphoto" Target="../media/hdphoto14.wdp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1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microsoft.com/office/2007/relationships/hdphoto" Target="../media/hdphoto1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microsoft.com/office/2007/relationships/hdphoto" Target="../media/hdphoto18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microsoft.com/office/2007/relationships/hdphoto" Target="../media/hdphoto17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microsoft.com/office/2007/relationships/hdphoto" Target="../media/hdphoto19.wdp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microsoft.com/office/2007/relationships/hdphoto" Target="../media/hdphoto6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11.png"/><Relationship Id="rId15" Type="http://schemas.microsoft.com/office/2007/relationships/hdphoto" Target="../media/hdphoto5.wdp"/><Relationship Id="rId10" Type="http://schemas.openxmlformats.org/officeDocument/2006/relationships/image" Target="../media/image15.png"/><Relationship Id="rId4" Type="http://schemas.openxmlformats.org/officeDocument/2006/relationships/chart" Target="../charts/chart3.xml"/><Relationship Id="rId9" Type="http://schemas.microsoft.com/office/2007/relationships/hdphoto" Target="../media/hdphoto2.wdp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자동차, 차량, 건물, 빛이(가) 표시된 사진&#10;&#10;자동 생성된 설명">
            <a:extLst>
              <a:ext uri="{FF2B5EF4-FFF2-40B4-BE49-F238E27FC236}">
                <a16:creationId xmlns:a16="http://schemas.microsoft.com/office/drawing/2014/main" id="{2C7AC2C2-3295-0B02-5481-148C51F9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8" b="6544"/>
          <a:stretch/>
        </p:blipFill>
        <p:spPr>
          <a:xfrm>
            <a:off x="0" y="0"/>
            <a:ext cx="1223463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84737D-842E-13F1-BDCB-484265F734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800">
                <a:srgbClr val="112D38">
                  <a:alpha val="87000"/>
                </a:srgbClr>
              </a:gs>
              <a:gs pos="0">
                <a:srgbClr val="081F4A">
                  <a:alpha val="82000"/>
                </a:srgbClr>
              </a:gs>
              <a:gs pos="50000">
                <a:srgbClr val="0F3D8F">
                  <a:alpha val="64000"/>
                </a:srgbClr>
              </a:gs>
              <a:gs pos="100000">
                <a:schemeClr val="tx1">
                  <a:lumMod val="75000"/>
                  <a:lumOff val="25000"/>
                  <a:alpha val="91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1BA74C-F919-D27D-36E4-297D3EC60D96}"/>
              </a:ext>
            </a:extLst>
          </p:cNvPr>
          <p:cNvSpPr txBox="1"/>
          <p:nvPr/>
        </p:nvSpPr>
        <p:spPr>
          <a:xfrm>
            <a:off x="360197" y="2342551"/>
            <a:ext cx="6315407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도시 환경 및 인구 데이터를 활용한 </a:t>
            </a:r>
            <a:endParaRPr lang="en-US" altLang="ko-KR" sz="2800" dirty="0">
              <a:ln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지역별 침수 요인 분석과 대비책 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8B2B2-B9C5-2ED7-D5A9-DE80A53320BF}"/>
              </a:ext>
            </a:extLst>
          </p:cNvPr>
          <p:cNvSpPr txBox="1"/>
          <p:nvPr/>
        </p:nvSpPr>
        <p:spPr>
          <a:xfrm>
            <a:off x="360197" y="3536469"/>
            <a:ext cx="6181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Factor analysis of Flood areas and proposal of provision by utilizing Urban Environmental and Demographic data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082FBA-802B-D050-6586-FF3A7A3DA6E6}"/>
              </a:ext>
            </a:extLst>
          </p:cNvPr>
          <p:cNvCxnSpPr>
            <a:cxnSpLocks/>
          </p:cNvCxnSpPr>
          <p:nvPr/>
        </p:nvCxnSpPr>
        <p:spPr>
          <a:xfrm>
            <a:off x="468132" y="3478593"/>
            <a:ext cx="59725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3168A0-F838-D5AC-946A-96CC88C74C5F}"/>
              </a:ext>
            </a:extLst>
          </p:cNvPr>
          <p:cNvSpPr/>
          <p:nvPr/>
        </p:nvSpPr>
        <p:spPr>
          <a:xfrm>
            <a:off x="171450" y="220980"/>
            <a:ext cx="11849100" cy="641604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38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893F93-07C1-FB42-ECA8-68E93BE7DA7C}"/>
              </a:ext>
            </a:extLst>
          </p:cNvPr>
          <p:cNvGrpSpPr/>
          <p:nvPr/>
        </p:nvGrpSpPr>
        <p:grpSpPr>
          <a:xfrm>
            <a:off x="9753983" y="238552"/>
            <a:ext cx="2287882" cy="430887"/>
            <a:chOff x="9753983" y="238552"/>
            <a:chExt cx="2287882" cy="4308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C3514A-10BC-69D6-79F2-8AF8258FD1DC}"/>
                </a:ext>
              </a:extLst>
            </p:cNvPr>
            <p:cNvSpPr txBox="1"/>
            <p:nvPr/>
          </p:nvSpPr>
          <p:spPr>
            <a:xfrm>
              <a:off x="9936839" y="238552"/>
              <a:ext cx="210502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sz="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5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SEOUL</a:t>
              </a:r>
              <a:r>
                <a:rPr lang="ko-KR" altLang="en-US" sz="5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5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METROPOLITAN</a:t>
              </a:r>
              <a:r>
                <a:rPr lang="ko-KR" altLang="en-US" sz="5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5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GOVERNIMENT</a:t>
              </a:r>
              <a:r>
                <a:rPr lang="ko-KR" altLang="en-US" sz="5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BIG DATA </a:t>
              </a:r>
              <a:r>
                <a:rPr lang="ko-KR" altLang="en-US" sz="5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CAMPUS</a:t>
              </a:r>
              <a:endParaRPr lang="en-US" altLang="ko-KR" sz="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서울특별시 빅데이터 캠퍼스</a:t>
              </a:r>
              <a:endParaRPr lang="ko-KR" altLang="en-US" sz="9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188EA9-2E84-E140-B64F-F7E6DB22B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5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53983" y="373125"/>
              <a:ext cx="214721" cy="20551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CFDA5C9-A9BE-8BE2-3FC5-7ABE58B46B5F}"/>
              </a:ext>
            </a:extLst>
          </p:cNvPr>
          <p:cNvSpPr txBox="1"/>
          <p:nvPr/>
        </p:nvSpPr>
        <p:spPr>
          <a:xfrm>
            <a:off x="468131" y="5410907"/>
            <a:ext cx="2844029" cy="7992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050" dirty="0" err="1">
                <a:ln>
                  <a:noFill/>
                </a:ln>
                <a:solidFill>
                  <a:srgbClr val="558BED"/>
                </a:solidFill>
                <a:effectLst/>
              </a:rPr>
              <a:t>침착맨</a:t>
            </a:r>
            <a:r>
              <a:rPr lang="ko-KR" altLang="en-US" sz="1050" dirty="0">
                <a:ln>
                  <a:noFill/>
                </a:ln>
                <a:solidFill>
                  <a:srgbClr val="558BED"/>
                </a:solidFill>
                <a:effectLst/>
              </a:rPr>
              <a:t> </a:t>
            </a:r>
            <a:r>
              <a:rPr lang="en-US" altLang="ko-KR" sz="1050" dirty="0">
                <a:ln>
                  <a:noFill/>
                </a:ln>
                <a:solidFill>
                  <a:srgbClr val="558BED"/>
                </a:solidFill>
                <a:effectLst/>
              </a:rPr>
              <a:t>(</a:t>
            </a:r>
            <a:r>
              <a:rPr lang="ko-KR" altLang="en-US" sz="1050" dirty="0">
                <a:ln>
                  <a:noFill/>
                </a:ln>
                <a:solidFill>
                  <a:srgbClr val="558BED"/>
                </a:solidFill>
                <a:effectLst/>
              </a:rPr>
              <a:t>침수에 착실하게 대비하는</a:t>
            </a:r>
            <a:r>
              <a:rPr lang="en-US" altLang="ko-KR" sz="1050" dirty="0">
                <a:ln>
                  <a:noFill/>
                </a:ln>
                <a:solidFill>
                  <a:srgbClr val="558BED"/>
                </a:solidFill>
                <a:effectLst/>
              </a:rPr>
              <a:t>men(</a:t>
            </a:r>
            <a:r>
              <a:rPr lang="ko-KR" altLang="en-US" sz="1050" dirty="0">
                <a:ln>
                  <a:noFill/>
                </a:ln>
                <a:solidFill>
                  <a:srgbClr val="558BED"/>
                </a:solidFill>
                <a:effectLst/>
              </a:rPr>
              <a:t>사람들</a:t>
            </a:r>
            <a:r>
              <a:rPr lang="en-US" altLang="ko-KR" sz="1050" dirty="0">
                <a:ln>
                  <a:noFill/>
                </a:ln>
                <a:solidFill>
                  <a:srgbClr val="558BED"/>
                </a:solidFill>
                <a:effectLst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윤인수</a:t>
            </a:r>
            <a:r>
              <a:rPr lang="en-US" altLang="ko-KR" sz="105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ko-KR" altLang="en-US" sz="105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이정훈</a:t>
            </a:r>
            <a:r>
              <a:rPr lang="en-US" altLang="ko-KR" sz="105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ko-KR" altLang="en-US" sz="105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이지선</a:t>
            </a:r>
            <a:r>
              <a:rPr lang="en-US" altLang="ko-KR" sz="105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ko-KR" altLang="en-US" sz="105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한지은</a:t>
            </a:r>
            <a:endParaRPr lang="en-US" altLang="ko-KR" sz="105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noFill/>
                </a:ln>
                <a:solidFill>
                  <a:srgbClr val="9DBCF5"/>
                </a:solidFill>
                <a:effectLst/>
              </a:rPr>
              <a:t>#</a:t>
            </a:r>
            <a:r>
              <a:rPr lang="ko-KR" altLang="en-US" sz="1050" dirty="0">
                <a:ln>
                  <a:noFill/>
                </a:ln>
                <a:solidFill>
                  <a:srgbClr val="9DBCF5"/>
                </a:solidFill>
                <a:effectLst/>
              </a:rPr>
              <a:t>홍수 </a:t>
            </a:r>
            <a:r>
              <a:rPr lang="en-US" altLang="ko-KR" sz="1050" dirty="0">
                <a:ln>
                  <a:noFill/>
                </a:ln>
                <a:solidFill>
                  <a:srgbClr val="9DBCF5"/>
                </a:solidFill>
                <a:effectLst/>
              </a:rPr>
              <a:t>#</a:t>
            </a:r>
            <a:r>
              <a:rPr lang="ko-KR" altLang="en-US" sz="1050" dirty="0">
                <a:ln>
                  <a:noFill/>
                </a:ln>
                <a:solidFill>
                  <a:srgbClr val="9DBCF5"/>
                </a:solidFill>
                <a:effectLst/>
              </a:rPr>
              <a:t>침수 </a:t>
            </a:r>
            <a:r>
              <a:rPr lang="en-US" altLang="ko-KR" sz="1050" dirty="0">
                <a:ln>
                  <a:noFill/>
                </a:ln>
                <a:solidFill>
                  <a:srgbClr val="9DBCF5"/>
                </a:solidFill>
                <a:effectLst/>
              </a:rPr>
              <a:t>#</a:t>
            </a:r>
            <a:r>
              <a:rPr lang="ko-KR" altLang="en-US" sz="1050" dirty="0" err="1">
                <a:ln>
                  <a:noFill/>
                </a:ln>
                <a:solidFill>
                  <a:srgbClr val="9DBCF5"/>
                </a:solidFill>
                <a:effectLst/>
              </a:rPr>
              <a:t>빅데이터분석</a:t>
            </a:r>
            <a:endParaRPr lang="en-US" altLang="ko-KR" sz="1050" dirty="0">
              <a:ln>
                <a:noFill/>
              </a:ln>
              <a:solidFill>
                <a:srgbClr val="9DBCF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3817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A4F0A-254E-6F54-E821-638670F158AE}"/>
              </a:ext>
            </a:extLst>
          </p:cNvPr>
          <p:cNvSpPr txBox="1"/>
          <p:nvPr/>
        </p:nvSpPr>
        <p:spPr>
          <a:xfrm>
            <a:off x="228600" y="27370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데이터 수집 및 가공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B5D8D-A2F0-0D55-1616-147E0082D99F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02.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50868F-7246-66E7-9649-89C996F54EF1}"/>
              </a:ext>
            </a:extLst>
          </p:cNvPr>
          <p:cNvSpPr/>
          <p:nvPr/>
        </p:nvSpPr>
        <p:spPr>
          <a:xfrm>
            <a:off x="286475" y="931904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E7A01-DC30-8DAD-B60B-412AB327243A}"/>
              </a:ext>
            </a:extLst>
          </p:cNvPr>
          <p:cNvSpPr txBox="1"/>
          <p:nvPr/>
        </p:nvSpPr>
        <p:spPr>
          <a:xfrm>
            <a:off x="384827" y="885994"/>
            <a:ext cx="672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그레이 인프라</a:t>
            </a:r>
            <a:r>
              <a:rPr lang="en-US" altLang="ko-KR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데이터셋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179A2B5-E075-7A62-52D3-66008F1E5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692240"/>
              </p:ext>
            </p:extLst>
          </p:nvPr>
        </p:nvGraphicFramePr>
        <p:xfrm>
          <a:off x="228600" y="1287620"/>
          <a:ext cx="11520000" cy="2877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78234907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256228104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09764643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 데이터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전처리</a:t>
                      </a:r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과정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464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도로명주소 기반 건물 공간데이터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각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건물별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행정동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ID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라벨링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후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건물 면적의 총합 계산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행정동의 건물 면적 비율 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=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건물 면적 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면적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불투수면 비율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 rtl="0" fontAlgn="ctr"/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도로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&amp;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건물 면적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73962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</a:t>
                      </a:r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10m</a:t>
                      </a:r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단위 도로구간공간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  </a:t>
                      </a:r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도로를 행정동 단위로 배분 후 각 </a:t>
                      </a:r>
                      <a:r>
                        <a:rPr lang="ko-KR" alt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도로별</a:t>
                      </a:r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행정동</a:t>
                      </a:r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ID</a:t>
                      </a:r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라벨링</a:t>
                      </a:r>
                      <a:b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  </a:t>
                      </a:r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</a:t>
                      </a:r>
                      <a:r>
                        <a:rPr lang="ko-KR" alt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폴리곤</a:t>
                      </a:r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별로 도로 길이 합산</a:t>
                      </a:r>
                      <a:b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  (</a:t>
                      </a:r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도로구간 공간데이터의 도로 폭 * 도로 길이의 곱</a:t>
                      </a:r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 / </a:t>
                      </a:r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면적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도로율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654161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빗물펌프장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빗물펌프장 주소를 위경도로 변환 후 포인트 추가 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폴리곤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내 중심점과 빗물펌프장 간 거리 계산 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빗물펌프장 최단거리 계산 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빗물 펌프장까지 거리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9898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수문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암거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수문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암거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제방 소유 여부를 행정동 단위 면적당 개수로 변경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수문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암거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제방 면적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50778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연속수치지형도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건축물대장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층별개요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지하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경계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연속수치지형도와 건축물대장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층별개요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지하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를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법정동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코드로 매핑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marR="0" lvl="1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선택한 객체만 추출하여 </a:t>
                      </a:r>
                      <a:r>
                        <a:rPr lang="en-US" altLang="ko-KR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shp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로 만들기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marR="0" lvl="1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선택한 객체 </a:t>
                      </a:r>
                      <a:r>
                        <a:rPr lang="en-US" altLang="ko-KR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shp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내 중심점을 만들기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marR="0" lvl="1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행정동 </a:t>
                      </a:r>
                      <a:r>
                        <a:rPr lang="en-US" altLang="ko-KR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shp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폴리곤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내에서 중심점 개수 세기 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marR="0" lvl="1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지하 건물 개수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면적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지하건물 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157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9049015-C954-2F70-5A75-99687DEE1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04988"/>
              </p:ext>
            </p:extLst>
          </p:nvPr>
        </p:nvGraphicFramePr>
        <p:xfrm>
          <a:off x="228600" y="4621584"/>
          <a:ext cx="11520000" cy="1950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3407564607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05220239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7063577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 데이터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전처리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과정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데이터셋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1155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고령자현황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65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세 이상 인구 수 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인구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노인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26729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장애인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장애인 인구 수 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인구 수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장애인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5037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기초생활수급자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기초생활수급자 수 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인구 수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기초생활수급자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8680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상권분석서비스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소득소비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2022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1~4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분기 월평균소득 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2022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1~4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분기 총 지출금액의 합 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2022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총 연간 지출금액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소득소비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259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경찰서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소방서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의료기관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227" marR="7227" marT="722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별 경찰서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소방서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의료기관 수 합계 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면적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227" marR="7227" marT="722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면적당 구난시설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227" marR="7227" marT="722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64744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12B22D-1C85-169F-AD14-6EA20EA4E062}"/>
              </a:ext>
            </a:extLst>
          </p:cNvPr>
          <p:cNvSpPr/>
          <p:nvPr/>
        </p:nvSpPr>
        <p:spPr>
          <a:xfrm>
            <a:off x="286475" y="4267168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C2D69-D901-A8C1-626D-8B75EE655970}"/>
              </a:ext>
            </a:extLst>
          </p:cNvPr>
          <p:cNvSpPr txBox="1"/>
          <p:nvPr/>
        </p:nvSpPr>
        <p:spPr>
          <a:xfrm>
            <a:off x="384827" y="4221258"/>
            <a:ext cx="672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소셜 인프라 데이터셋</a:t>
            </a:r>
          </a:p>
        </p:txBody>
      </p:sp>
    </p:spTree>
    <p:extLst>
      <p:ext uri="{BB962C8B-B14F-4D97-AF65-F5344CB8AC3E}">
        <p14:creationId xmlns:p14="http://schemas.microsoft.com/office/powerpoint/2010/main" val="338439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1D0D54-44A9-A1FE-DF74-9A3266A66C60}"/>
              </a:ext>
            </a:extLst>
          </p:cNvPr>
          <p:cNvSpPr/>
          <p:nvPr/>
        </p:nvSpPr>
        <p:spPr>
          <a:xfrm>
            <a:off x="5839460" y="4097118"/>
            <a:ext cx="5603910" cy="160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3C4FE55-92EC-04D4-10AE-67AE3C3E9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050936"/>
              </p:ext>
            </p:extLst>
          </p:nvPr>
        </p:nvGraphicFramePr>
        <p:xfrm>
          <a:off x="6003549" y="1304992"/>
          <a:ext cx="5439821" cy="2211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1696">
                  <a:extLst>
                    <a:ext uri="{9D8B030D-6E8A-4147-A177-3AD203B41FA5}">
                      <a16:colId xmlns:a16="http://schemas.microsoft.com/office/drawing/2014/main" val="882086541"/>
                    </a:ext>
                  </a:extLst>
                </a:gridCol>
                <a:gridCol w="1000101">
                  <a:extLst>
                    <a:ext uri="{9D8B030D-6E8A-4147-A177-3AD203B41FA5}">
                      <a16:colId xmlns:a16="http://schemas.microsoft.com/office/drawing/2014/main" val="3681433656"/>
                    </a:ext>
                  </a:extLst>
                </a:gridCol>
                <a:gridCol w="3618024">
                  <a:extLst>
                    <a:ext uri="{9D8B030D-6E8A-4147-A177-3AD203B41FA5}">
                      <a16:colId xmlns:a16="http://schemas.microsoft.com/office/drawing/2014/main" val="1913255418"/>
                    </a:ext>
                  </a:extLst>
                </a:gridCol>
              </a:tblGrid>
              <a:tr h="261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인프라</a:t>
                      </a:r>
                    </a:p>
                  </a:txBody>
                  <a:tcPr anchor="ctr"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변수</a:t>
                      </a:r>
                    </a:p>
                  </a:txBody>
                  <a:tcPr anchor="ctr">
                    <a:solidFill>
                      <a:srgbClr val="081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89659"/>
                  </a:ext>
                </a:extLst>
              </a:tr>
              <a:tr h="207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종속변수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침수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440364"/>
                  </a:ext>
                </a:extLst>
              </a:tr>
              <a:tr h="207375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독립변수</a:t>
                      </a:r>
                      <a:endParaRPr lang="en-US" altLang="ko-KR" sz="1000" dirty="0">
                        <a:ln>
                          <a:noFill/>
                        </a:ln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기상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시우량</a:t>
                      </a:r>
                      <a:endParaRPr lang="ko-KR" altLang="en-US" sz="1000" dirty="0">
                        <a:ln>
                          <a:noFill/>
                        </a:ln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15497"/>
                  </a:ext>
                </a:extLst>
              </a:tr>
              <a:tr h="207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일일 최대 강수량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017"/>
                  </a:ext>
                </a:extLst>
              </a:tr>
              <a:tr h="207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그레이 인프라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면적당 노후건물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403822"/>
                  </a:ext>
                </a:extLst>
              </a:tr>
              <a:tr h="207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그레이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면적당 지하건물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876129"/>
                  </a:ext>
                </a:extLst>
              </a:tr>
              <a:tr h="207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도로건물 면적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100297"/>
                  </a:ext>
                </a:extLst>
              </a:tr>
              <a:tr h="207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그린 인프라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녹지 면적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7486444"/>
                  </a:ext>
                </a:extLst>
              </a:tr>
              <a:tr h="207375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n>
                          <a:noFill/>
                        </a:ln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하천까지의 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590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1660D7-B2A4-BF5A-1D2A-AE71D75CD4C6}"/>
              </a:ext>
            </a:extLst>
          </p:cNvPr>
          <p:cNvSpPr txBox="1"/>
          <p:nvPr/>
        </p:nvSpPr>
        <p:spPr>
          <a:xfrm>
            <a:off x="5687774" y="911810"/>
            <a:ext cx="379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 발생 여부 분석 변수 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3E8C75-62CA-6F35-B0C5-888ECB01E2FF}"/>
              </a:ext>
            </a:extLst>
          </p:cNvPr>
          <p:cNvSpPr/>
          <p:nvPr/>
        </p:nvSpPr>
        <p:spPr>
          <a:xfrm>
            <a:off x="287380" y="931904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25D46-91B9-9506-2A1C-BA37A375B8D1}"/>
              </a:ext>
            </a:extLst>
          </p:cNvPr>
          <p:cNvSpPr txBox="1"/>
          <p:nvPr/>
        </p:nvSpPr>
        <p:spPr>
          <a:xfrm>
            <a:off x="228600" y="273701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침수 발생 결정 요인 </a:t>
            </a:r>
            <a:r>
              <a:rPr lang="ko-KR" altLang="en-US" dirty="0"/>
              <a:t>및 모델 결정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0128A-8512-3FFB-4B1B-00AB80B05CE2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02.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분석방법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E914F9-361E-D8C6-1FC2-1B0F261A25D5}"/>
              </a:ext>
            </a:extLst>
          </p:cNvPr>
          <p:cNvSpPr txBox="1"/>
          <p:nvPr/>
        </p:nvSpPr>
        <p:spPr>
          <a:xfrm>
            <a:off x="5697381" y="3727786"/>
            <a:ext cx="433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모델 선정 방법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C0B95AE-5570-19D1-444B-56505ECD8DB5}"/>
              </a:ext>
            </a:extLst>
          </p:cNvPr>
          <p:cNvSpPr/>
          <p:nvPr/>
        </p:nvSpPr>
        <p:spPr>
          <a:xfrm>
            <a:off x="5622974" y="947953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B97343-F046-72EC-55AB-4D505B352737}"/>
              </a:ext>
            </a:extLst>
          </p:cNvPr>
          <p:cNvSpPr/>
          <p:nvPr/>
        </p:nvSpPr>
        <p:spPr>
          <a:xfrm>
            <a:off x="5622974" y="3772483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CFDDB2-2F53-DE0B-019F-E34C35D78267}"/>
              </a:ext>
            </a:extLst>
          </p:cNvPr>
          <p:cNvSpPr txBox="1"/>
          <p:nvPr/>
        </p:nvSpPr>
        <p:spPr>
          <a:xfrm>
            <a:off x="360517" y="912072"/>
            <a:ext cx="472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요인 별 침수 발생 여부 유의성 검정 </a:t>
            </a:r>
            <a:r>
              <a:rPr lang="en-US" altLang="ko-KR" sz="1800" dirty="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T-test)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E9FAED80-5BC4-EBD4-FAA5-35464FE53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7" y="1304991"/>
            <a:ext cx="4438653" cy="5279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E0E4CD-DC31-7BEE-3BC2-8EEFE4CB2226}"/>
              </a:ext>
            </a:extLst>
          </p:cNvPr>
          <p:cNvSpPr txBox="1"/>
          <p:nvPr/>
        </p:nvSpPr>
        <p:spPr>
          <a:xfrm>
            <a:off x="5839460" y="5750004"/>
            <a:ext cx="59969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Random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Forest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의사결정나무를 여러 개 모아서 데이터 분류 및 예측을 수행하는 알고리즘 </a:t>
            </a:r>
          </a:p>
          <a:p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KNN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사전에 결정된 군집 수 K에 기초하여 데이터를 상대적으로 유사한 </a:t>
            </a:r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K개의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군집으로 구분하는 방법</a:t>
            </a:r>
          </a:p>
          <a:p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SV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분류를 위한 기준선을 정의하는 모델</a:t>
            </a:r>
          </a:p>
          <a:p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Logistic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Regression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데이터가 어떤 범주에 속할 확률을 0~1사이의 값으로 예측하고 그 확률에 따라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가능성이 더 높은 범주에 속하는 것으로 분류하는 기법</a:t>
            </a:r>
          </a:p>
          <a:p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B37AC8E-0BAC-93C3-EB69-B90BD2FFB856}"/>
              </a:ext>
            </a:extLst>
          </p:cNvPr>
          <p:cNvSpPr/>
          <p:nvPr/>
        </p:nvSpPr>
        <p:spPr>
          <a:xfrm>
            <a:off x="6059973" y="4211023"/>
            <a:ext cx="1047415" cy="743712"/>
          </a:xfrm>
          <a:prstGeom prst="roundRect">
            <a:avLst/>
          </a:prstGeom>
          <a:solidFill>
            <a:srgbClr val="081F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Random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Forest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9FE1E7-8FDA-6806-5FE8-63112FA920F5}"/>
              </a:ext>
            </a:extLst>
          </p:cNvPr>
          <p:cNvSpPr/>
          <p:nvPr/>
        </p:nvSpPr>
        <p:spPr>
          <a:xfrm>
            <a:off x="7453799" y="4211023"/>
            <a:ext cx="1047415" cy="743712"/>
          </a:xfrm>
          <a:prstGeom prst="roundRect">
            <a:avLst/>
          </a:prstGeom>
          <a:solidFill>
            <a:srgbClr val="081F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SVC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</a:t>
            </a:r>
            <a:endParaRPr lang="en-US" altLang="ko-KR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Bagging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434DFDE-A382-BA1B-3C5E-3571C29EE788}"/>
              </a:ext>
            </a:extLst>
          </p:cNvPr>
          <p:cNvSpPr/>
          <p:nvPr/>
        </p:nvSpPr>
        <p:spPr>
          <a:xfrm>
            <a:off x="8847625" y="4211023"/>
            <a:ext cx="1047415" cy="743712"/>
          </a:xfrm>
          <a:prstGeom prst="roundRect">
            <a:avLst/>
          </a:prstGeom>
          <a:solidFill>
            <a:srgbClr val="081F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KNN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</a:t>
            </a:r>
            <a:endParaRPr lang="en-US" altLang="ko-KR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Bagging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828138-37EA-52F8-175E-D603BC4D5A9B}"/>
              </a:ext>
            </a:extLst>
          </p:cNvPr>
          <p:cNvSpPr/>
          <p:nvPr/>
        </p:nvSpPr>
        <p:spPr>
          <a:xfrm>
            <a:off x="10241451" y="4211023"/>
            <a:ext cx="1047415" cy="743712"/>
          </a:xfrm>
          <a:prstGeom prst="roundRect">
            <a:avLst/>
          </a:prstGeom>
          <a:solidFill>
            <a:srgbClr val="081F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Logistic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Regression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E9315A-0A89-1B7F-4E11-2B618D721405}"/>
              </a:ext>
            </a:extLst>
          </p:cNvPr>
          <p:cNvSpPr txBox="1"/>
          <p:nvPr/>
        </p:nvSpPr>
        <p:spPr>
          <a:xfrm>
            <a:off x="5839460" y="50513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1.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분석모델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간 성능을 비교함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2.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각 모델 별 파라미터는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Random Search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및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Grid Search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 최적화</a:t>
            </a:r>
            <a:b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3.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각 분류모델의 정확도 추출 및 평가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D36FEB-EFE3-2180-4221-5E7B18D35204}"/>
              </a:ext>
            </a:extLst>
          </p:cNvPr>
          <p:cNvSpPr txBox="1"/>
          <p:nvPr/>
        </p:nvSpPr>
        <p:spPr>
          <a:xfrm>
            <a:off x="7092252" y="4484137"/>
            <a:ext cx="372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D1C877-98BA-2CF6-77D1-F15F74A099A6}"/>
              </a:ext>
            </a:extLst>
          </p:cNvPr>
          <p:cNvSpPr txBox="1"/>
          <p:nvPr/>
        </p:nvSpPr>
        <p:spPr>
          <a:xfrm>
            <a:off x="9900268" y="4484137"/>
            <a:ext cx="372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19DEF-A87D-CB21-52A6-9AF573CFE7B1}"/>
              </a:ext>
            </a:extLst>
          </p:cNvPr>
          <p:cNvSpPr txBox="1"/>
          <p:nvPr/>
        </p:nvSpPr>
        <p:spPr>
          <a:xfrm>
            <a:off x="8496260" y="4484137"/>
            <a:ext cx="372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16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800128A-8512-3FFB-4B1B-00AB80B05CE2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02.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분석방법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EECEEF-6182-9E93-5028-C943561A79CF}"/>
              </a:ext>
            </a:extLst>
          </p:cNvPr>
          <p:cNvSpPr txBox="1"/>
          <p:nvPr/>
        </p:nvSpPr>
        <p:spPr>
          <a:xfrm>
            <a:off x="558878" y="823148"/>
            <a:ext cx="433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모델의 정확도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B97343-F046-72EC-55AB-4D505B352737}"/>
              </a:ext>
            </a:extLst>
          </p:cNvPr>
          <p:cNvSpPr/>
          <p:nvPr/>
        </p:nvSpPr>
        <p:spPr>
          <a:xfrm>
            <a:off x="408503" y="848652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20AF69-F5AC-EF49-FFAF-1A10C43CE0D3}"/>
              </a:ext>
            </a:extLst>
          </p:cNvPr>
          <p:cNvSpPr/>
          <p:nvPr/>
        </p:nvSpPr>
        <p:spPr>
          <a:xfrm>
            <a:off x="3067095" y="5965633"/>
            <a:ext cx="2497964" cy="299936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7B0247-6DC9-9A81-CAA8-C38B2FA1BB1D}"/>
              </a:ext>
            </a:extLst>
          </p:cNvPr>
          <p:cNvSpPr txBox="1"/>
          <p:nvPr/>
        </p:nvSpPr>
        <p:spPr>
          <a:xfrm>
            <a:off x="408503" y="5555336"/>
            <a:ext cx="5797583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정확도 검사 결과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 포레스트 정확도가 가장 높음 → 랜덤 </a:t>
            </a:r>
            <a:r>
              <a:rPr lang="ko-KR" altLang="en-US" sz="1400" dirty="0" err="1"/>
              <a:t>포레스트를</a:t>
            </a:r>
            <a:r>
              <a:rPr lang="ko-KR" altLang="en-US" sz="1400" dirty="0"/>
              <a:t>  사용하기로 함  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967B1-2D11-0BF8-A98C-EE211F64AC41}"/>
              </a:ext>
            </a:extLst>
          </p:cNvPr>
          <p:cNvSpPr txBox="1"/>
          <p:nvPr/>
        </p:nvSpPr>
        <p:spPr>
          <a:xfrm>
            <a:off x="228600" y="273701"/>
            <a:ext cx="6789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침수 발생 결정 요인 </a:t>
            </a:r>
            <a:r>
              <a:rPr lang="ko-KR" altLang="en-US" dirty="0"/>
              <a:t>및 모델 결정결과 </a:t>
            </a:r>
            <a:r>
              <a:rPr lang="en-US" altLang="ko-KR" dirty="0"/>
              <a:t>– </a:t>
            </a:r>
            <a:r>
              <a:rPr lang="ko-KR" altLang="en-US" dirty="0"/>
              <a:t>랜덤 포레스트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D1107F-4BBD-58CF-ACF8-59541D0B276B}"/>
              </a:ext>
            </a:extLst>
          </p:cNvPr>
          <p:cNvSpPr/>
          <p:nvPr/>
        </p:nvSpPr>
        <p:spPr>
          <a:xfrm>
            <a:off x="6227958" y="881088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7E677DC-D654-3E84-0C14-4D452DF17C4A}"/>
              </a:ext>
            </a:extLst>
          </p:cNvPr>
          <p:cNvGrpSpPr/>
          <p:nvPr/>
        </p:nvGrpSpPr>
        <p:grpSpPr>
          <a:xfrm>
            <a:off x="6206086" y="5555336"/>
            <a:ext cx="5323825" cy="711733"/>
            <a:chOff x="6206086" y="5683154"/>
            <a:chExt cx="5323825" cy="7117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493E36-6F61-BC95-74CD-7A0041BCC3F7}"/>
                </a:ext>
              </a:extLst>
            </p:cNvPr>
            <p:cNvSpPr/>
            <p:nvPr/>
          </p:nvSpPr>
          <p:spPr>
            <a:xfrm>
              <a:off x="10076997" y="6093451"/>
              <a:ext cx="1099555" cy="281772"/>
            </a:xfrm>
            <a:prstGeom prst="rect">
              <a:avLst/>
            </a:prstGeom>
            <a:solidFill>
              <a:srgbClr val="FFFC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26C2A9-031E-C2A5-EF7E-10FF8B9589A8}"/>
                </a:ext>
              </a:extLst>
            </p:cNvPr>
            <p:cNvSpPr txBox="1"/>
            <p:nvPr/>
          </p:nvSpPr>
          <p:spPr>
            <a:xfrm>
              <a:off x="6206086" y="5683154"/>
              <a:ext cx="5323825" cy="7117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400">
                  <a:latin typeface="KoPubWorld돋움체 Medium" panose="00000600000000000000" pitchFamily="2" charset="-127"/>
                  <a:ea typeface="KoPubWorld돋움체 Medium" panose="00000600000000000000" pitchFamily="2" charset="-127"/>
                </a:defRPr>
              </a:lvl1pPr>
            </a:lstStyle>
            <a:p>
              <a:r>
                <a:rPr lang="en-US" altLang="ko-KR" dirty="0"/>
                <a:t>Random Forest</a:t>
              </a:r>
              <a:r>
                <a:rPr lang="ko-KR" altLang="en-US" dirty="0"/>
                <a:t>를 사용해서 얻은 </a:t>
              </a:r>
              <a:r>
                <a:rPr lang="en-US" altLang="ko-KR" dirty="0"/>
                <a:t>information gain</a:t>
              </a:r>
            </a:p>
            <a:p>
              <a:r>
                <a:rPr lang="ko-KR" altLang="en-US" dirty="0"/>
                <a:t>→ 변수 별 </a:t>
              </a:r>
              <a:r>
                <a:rPr lang="en-US" altLang="ko-KR" dirty="0"/>
                <a:t>information </a:t>
              </a:r>
              <a:r>
                <a:rPr lang="ko-KR" altLang="en-US" dirty="0"/>
                <a:t>값을 통해 침수여부와 관련된 주요 변수 추정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A46ABD-618E-5882-F7E8-E2BB013DB311}"/>
              </a:ext>
            </a:extLst>
          </p:cNvPr>
          <p:cNvSpPr txBox="1"/>
          <p:nvPr/>
        </p:nvSpPr>
        <p:spPr>
          <a:xfrm>
            <a:off x="6292758" y="881088"/>
            <a:ext cx="507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information gain</a:t>
            </a:r>
            <a:endParaRPr lang="ko-KR" altLang="en-US" dirty="0">
              <a:ln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BE5A1CC8-BCCF-1114-C3A9-FBF9AC6789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9141188"/>
              </p:ext>
            </p:extLst>
          </p:nvPr>
        </p:nvGraphicFramePr>
        <p:xfrm>
          <a:off x="529096" y="1635884"/>
          <a:ext cx="4277437" cy="3834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7EDE8AD-5650-4E3A-83A8-D1913E95CB47}"/>
              </a:ext>
            </a:extLst>
          </p:cNvPr>
          <p:cNvSpPr txBox="1"/>
          <p:nvPr/>
        </p:nvSpPr>
        <p:spPr>
          <a:xfrm>
            <a:off x="1137006" y="1387569"/>
            <a:ext cx="320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모델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Accuracy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결과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FA6847F1-4983-0270-BD36-AFBDFECF7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243008"/>
              </p:ext>
            </p:extLst>
          </p:nvPr>
        </p:nvGraphicFramePr>
        <p:xfrm>
          <a:off x="6157844" y="1766589"/>
          <a:ext cx="5658784" cy="3358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04B575B-EE11-878E-190F-39EE567D175F}"/>
              </a:ext>
            </a:extLst>
          </p:cNvPr>
          <p:cNvSpPr txBox="1"/>
          <p:nvPr/>
        </p:nvSpPr>
        <p:spPr>
          <a:xfrm>
            <a:off x="7425722" y="1387569"/>
            <a:ext cx="320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[ information gain</a:t>
            </a:r>
            <a:r>
              <a:rPr lang="ko-KR" altLang="en-US" dirty="0"/>
              <a:t> 결과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AFA75-CE55-09E3-F6F1-8D4A7757832D}"/>
              </a:ext>
            </a:extLst>
          </p:cNvPr>
          <p:cNvSpPr txBox="1"/>
          <p:nvPr/>
        </p:nvSpPr>
        <p:spPr>
          <a:xfrm rot="10800000">
            <a:off x="6053397" y="2787484"/>
            <a:ext cx="323165" cy="8425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feature names</a:t>
            </a:r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229655-7D6A-9BCC-8C86-6AC06744BB35}"/>
              </a:ext>
            </a:extLst>
          </p:cNvPr>
          <p:cNvSpPr txBox="1"/>
          <p:nvPr/>
        </p:nvSpPr>
        <p:spPr>
          <a:xfrm>
            <a:off x="8942451" y="5106180"/>
            <a:ext cx="10402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information gain</a:t>
            </a:r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5909E9-4A4D-28B2-2283-D921D405268E}"/>
              </a:ext>
            </a:extLst>
          </p:cNvPr>
          <p:cNvSpPr txBox="1"/>
          <p:nvPr/>
        </p:nvSpPr>
        <p:spPr>
          <a:xfrm rot="10800000">
            <a:off x="228600" y="2787484"/>
            <a:ext cx="323165" cy="56201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Accuracy</a:t>
            </a:r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54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E3A7A9-FBA1-68CE-52C0-FCE98E0C4142}"/>
              </a:ext>
            </a:extLst>
          </p:cNvPr>
          <p:cNvSpPr/>
          <p:nvPr/>
        </p:nvSpPr>
        <p:spPr>
          <a:xfrm>
            <a:off x="448991" y="2206267"/>
            <a:ext cx="2376000" cy="209415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46007-CAC3-F1E2-69B2-098A9BE4925C}"/>
              </a:ext>
            </a:extLst>
          </p:cNvPr>
          <p:cNvSpPr txBox="1"/>
          <p:nvPr/>
        </p:nvSpPr>
        <p:spPr>
          <a:xfrm>
            <a:off x="228600" y="27370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침수 빈도 결정 요인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7FAAE-94B3-4D3E-F210-0303B2B0547D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02.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분석방법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A29D3C-F3FE-E27A-6555-4E02B29936ED}"/>
              </a:ext>
            </a:extLst>
          </p:cNvPr>
          <p:cNvSpPr txBox="1"/>
          <p:nvPr/>
        </p:nvSpPr>
        <p:spPr>
          <a:xfrm>
            <a:off x="228600" y="1630853"/>
            <a:ext cx="4826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여러 개의 독립변수들을 잘 설명해줄 수 있는 주된 성분을 추출하는 기법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 빈도를 추정하기 위한 설명변수가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13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개이므로 군집분석에서의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</a:t>
            </a:r>
            <a:r>
              <a:rPr lang="ko-KR" altLang="en-US" sz="1200" dirty="0">
                <a:solidFill>
                  <a:srgbClr val="EA575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차원의 저주를 피하기 위해 주성분 분석을 통해 주성분을 산출하여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군집 분석을 진행함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차원의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저주란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?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 학습을 위해 차원이 증가하면서 학습데이터 수가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차원의 수보다 적어져 성능이 저하되는 현상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선행연구 를 참고하여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13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feature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선택하였음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688DFB-FB28-0A6B-A5D7-56BA772575B2}"/>
              </a:ext>
            </a:extLst>
          </p:cNvPr>
          <p:cNvSpPr txBox="1"/>
          <p:nvPr/>
        </p:nvSpPr>
        <p:spPr>
          <a:xfrm>
            <a:off x="175966" y="722984"/>
            <a:ext cx="9720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 여부의 분석은 완료했으나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침수가 발생한다면 얼마나 발생할지에 대한 분석 필요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91D1D1-6090-D13C-7184-F654A9DDECA0}"/>
              </a:ext>
            </a:extLst>
          </p:cNvPr>
          <p:cNvSpPr/>
          <p:nvPr/>
        </p:nvSpPr>
        <p:spPr>
          <a:xfrm>
            <a:off x="6652735" y="3601692"/>
            <a:ext cx="1532028" cy="209415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E0AE9-FFFF-D3A8-A96C-9F9283A2ADDD}"/>
              </a:ext>
            </a:extLst>
          </p:cNvPr>
          <p:cNvSpPr txBox="1"/>
          <p:nvPr/>
        </p:nvSpPr>
        <p:spPr>
          <a:xfrm>
            <a:off x="6626753" y="3582235"/>
            <a:ext cx="1889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주성분 </a:t>
            </a:r>
            <a:r>
              <a:rPr lang="en-US" altLang="ko-KR" sz="1400" b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</a:t>
            </a:r>
            <a:r>
              <a:rPr lang="ko-KR" altLang="en-US" sz="1400" b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 </a:t>
            </a:r>
            <a:r>
              <a:rPr lang="en-US" altLang="ko-KR" sz="1400" b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63.7%</a:t>
            </a:r>
            <a:endParaRPr lang="en-US" altLang="ko-KR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2" name="그림 11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59F8441F-C9B3-017A-6B93-03520E0FC3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74" y="1119488"/>
            <a:ext cx="3048945" cy="246274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9CB67B-E2F4-D7F4-8A11-EBA2CDE91337}"/>
              </a:ext>
            </a:extLst>
          </p:cNvPr>
          <p:cNvSpPr/>
          <p:nvPr/>
        </p:nvSpPr>
        <p:spPr>
          <a:xfrm>
            <a:off x="5973679" y="1977822"/>
            <a:ext cx="532437" cy="1375964"/>
          </a:xfrm>
          <a:prstGeom prst="rect">
            <a:avLst/>
          </a:prstGeom>
          <a:solidFill>
            <a:srgbClr val="FFFC00">
              <a:alpha val="48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6B83C1-FE3D-7E6A-BAE7-0E50D8D4E7A7}"/>
              </a:ext>
            </a:extLst>
          </p:cNvPr>
          <p:cNvSpPr txBox="1"/>
          <p:nvPr/>
        </p:nvSpPr>
        <p:spPr>
          <a:xfrm>
            <a:off x="5556916" y="861483"/>
            <a:ext cx="3521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전체에서 해당 주성분의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고윳값이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차지하는 비율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04E3D3-8EAF-40A0-2B09-D416AFD33796}"/>
              </a:ext>
            </a:extLst>
          </p:cNvPr>
          <p:cNvSpPr/>
          <p:nvPr/>
        </p:nvSpPr>
        <p:spPr>
          <a:xfrm>
            <a:off x="287381" y="1255754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C3DCA-AA5B-C5A3-7288-6F8EF5F8EBC4}"/>
              </a:ext>
            </a:extLst>
          </p:cNvPr>
          <p:cNvSpPr txBox="1"/>
          <p:nvPr/>
        </p:nvSpPr>
        <p:spPr>
          <a:xfrm>
            <a:off x="385733" y="1209844"/>
            <a:ext cx="24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주성분 분석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PCA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58745-F2DD-61C6-26A9-FE1305547812}"/>
              </a:ext>
            </a:extLst>
          </p:cNvPr>
          <p:cNvSpPr txBox="1"/>
          <p:nvPr/>
        </p:nvSpPr>
        <p:spPr>
          <a:xfrm>
            <a:off x="9415550" y="3549497"/>
            <a:ext cx="27164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PC-1, PC-2, PC-3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데이터의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산점도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그래프를 투사</a:t>
            </a:r>
          </a:p>
        </p:txBody>
      </p:sp>
      <p:pic>
        <p:nvPicPr>
          <p:cNvPr id="6" name="그림 5" descr="텍스트, 도표이(가) 표시된 사진&#10;&#10;자동 생성된 설명">
            <a:extLst>
              <a:ext uri="{FF2B5EF4-FFF2-40B4-BE49-F238E27FC236}">
                <a16:creationId xmlns:a16="http://schemas.microsoft.com/office/drawing/2014/main" id="{22B9B756-5ED0-A84B-8956-2F2D3B00F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184" y="1025299"/>
            <a:ext cx="2340814" cy="24488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056BDC-87B8-E184-66BD-48B90078BB3F}"/>
              </a:ext>
            </a:extLst>
          </p:cNvPr>
          <p:cNvSpPr/>
          <p:nvPr/>
        </p:nvSpPr>
        <p:spPr>
          <a:xfrm>
            <a:off x="9415550" y="1028866"/>
            <a:ext cx="1722776" cy="177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85C155-BBFF-6D30-FE55-97D237FA5624}"/>
              </a:ext>
            </a:extLst>
          </p:cNvPr>
          <p:cNvSpPr txBox="1"/>
          <p:nvPr/>
        </p:nvSpPr>
        <p:spPr>
          <a:xfrm>
            <a:off x="8515828" y="861483"/>
            <a:ext cx="3681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전체 변동성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PCA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분산 비율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3272D86-8EFE-E523-9D4E-49C7E0EE76CA}"/>
              </a:ext>
            </a:extLst>
          </p:cNvPr>
          <p:cNvGrpSpPr/>
          <p:nvPr/>
        </p:nvGrpSpPr>
        <p:grpSpPr>
          <a:xfrm>
            <a:off x="59983" y="3755775"/>
            <a:ext cx="6597378" cy="3080584"/>
            <a:chOff x="87934" y="3803569"/>
            <a:chExt cx="6597378" cy="308058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E0EF983-55B1-6031-41FA-DF52A7917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" t="4624" r="1299"/>
            <a:stretch/>
          </p:blipFill>
          <p:spPr>
            <a:xfrm>
              <a:off x="87934" y="4090674"/>
              <a:ext cx="6597378" cy="209419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99AD9-CF48-2215-D6F1-70D3CBA5D5F7}"/>
                </a:ext>
              </a:extLst>
            </p:cNvPr>
            <p:cNvSpPr txBox="1"/>
            <p:nvPr/>
          </p:nvSpPr>
          <p:spPr>
            <a:xfrm>
              <a:off x="1096275" y="3803569"/>
              <a:ext cx="43869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/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algn="ctr"/>
              <a:r>
                <a:rPr lang="en-US" altLang="ko-KR" sz="1200" dirty="0">
                  <a:ln>
                    <a:noFill/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[ </a:t>
              </a:r>
              <a:r>
                <a:rPr lang="ko-KR" altLang="en-US" sz="1200" dirty="0">
                  <a:ln>
                    <a:noFill/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표</a:t>
              </a:r>
              <a:r>
                <a:rPr lang="en-US" altLang="ko-KR" sz="1200" dirty="0">
                  <a:ln>
                    <a:noFill/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 </a:t>
              </a:r>
              <a:r>
                <a:rPr lang="ko-KR" altLang="en-US" sz="1200" dirty="0">
                  <a:ln>
                    <a:noFill/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각 주성분 별 </a:t>
              </a:r>
              <a:r>
                <a:rPr lang="en-US" altLang="ko-KR" sz="1200" dirty="0">
                  <a:ln>
                    <a:noFill/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feature</a:t>
              </a:r>
              <a:r>
                <a:rPr lang="ko-KR" altLang="en-US" sz="1200" dirty="0">
                  <a:ln>
                    <a:noFill/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en-US" altLang="ko-KR" sz="1200" dirty="0">
                  <a:ln>
                    <a:noFill/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magnitude ]</a:t>
              </a:r>
              <a:endParaRPr lang="ko-KR" altLang="en-US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EFC8B3-5896-C495-3646-63B94189AA99}"/>
                </a:ext>
              </a:extLst>
            </p:cNvPr>
            <p:cNvSpPr txBox="1"/>
            <p:nvPr/>
          </p:nvSpPr>
          <p:spPr>
            <a:xfrm>
              <a:off x="376928" y="6150561"/>
              <a:ext cx="307777" cy="50270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양호비율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27547A-1575-2F6C-2FD6-4C548AE1AFB3}"/>
                </a:ext>
              </a:extLst>
            </p:cNvPr>
            <p:cNvSpPr txBox="1"/>
            <p:nvPr/>
          </p:nvSpPr>
          <p:spPr>
            <a:xfrm>
              <a:off x="788498" y="6150561"/>
              <a:ext cx="307777" cy="50270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침수횟수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9FBF5A-14E4-066F-6B87-67F0E5909D81}"/>
                </a:ext>
              </a:extLst>
            </p:cNvPr>
            <p:cNvSpPr txBox="1"/>
            <p:nvPr/>
          </p:nvSpPr>
          <p:spPr>
            <a:xfrm>
              <a:off x="1190543" y="6150561"/>
              <a:ext cx="430887" cy="6319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도로</a:t>
              </a:r>
              <a:r>
                <a:rPr lang="en-US" altLang="ko-KR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_</a:t>
              </a:r>
              <a:r>
                <a: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건물면적</a:t>
              </a:r>
              <a:r>
                <a:rPr lang="en-US" altLang="ko-KR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비율</a:t>
              </a:r>
              <a:r>
                <a:rPr lang="en-US" altLang="ko-KR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lang="ko-KR" altLang="en-US" sz="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BD0029-0918-F450-2069-4404F15C4F1C}"/>
                </a:ext>
              </a:extLst>
            </p:cNvPr>
            <p:cNvSpPr txBox="1"/>
            <p:nvPr/>
          </p:nvSpPr>
          <p:spPr>
            <a:xfrm>
              <a:off x="1629973" y="6150561"/>
              <a:ext cx="430887" cy="6319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녹지면적</a:t>
              </a:r>
              <a:endParaRPr lang="en-US" altLang="ko-KR" sz="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비율</a:t>
              </a:r>
              <a:r>
                <a:rPr lang="en-US" altLang="ko-KR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lang="ko-KR" altLang="en-US" sz="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7E9603-3C40-E451-FC86-D9526C92DB5C}"/>
                </a:ext>
              </a:extLst>
            </p:cNvPr>
            <p:cNvSpPr txBox="1"/>
            <p:nvPr/>
          </p:nvSpPr>
          <p:spPr>
            <a:xfrm>
              <a:off x="2027671" y="6150561"/>
              <a:ext cx="430887" cy="6319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노후건물밀도</a:t>
              </a:r>
              <a:r>
                <a:rPr lang="en-US" altLang="ko-KR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동</a:t>
              </a:r>
              <a:r>
                <a:rPr lang="en-US" altLang="ko-KR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/km²)</a:t>
              </a:r>
              <a:endParaRPr lang="ko-KR" altLang="en-US" sz="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C35099-0911-1FF0-D874-64E3FC2C7C79}"/>
                </a:ext>
              </a:extLst>
            </p:cNvPr>
            <p:cNvSpPr txBox="1"/>
            <p:nvPr/>
          </p:nvSpPr>
          <p:spPr>
            <a:xfrm>
              <a:off x="2470019" y="6150560"/>
              <a:ext cx="430887" cy="73359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800" i="0" u="none" strike="noStrike" dirty="0" err="1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면적당소비액</a:t>
              </a:r>
              <a:r>
                <a:rPr lang="en-US" altLang="ko-KR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백만원</a:t>
              </a:r>
              <a:r>
                <a:rPr lang="en-US" altLang="ko-KR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/km²)</a:t>
              </a:r>
              <a:endParaRPr lang="ko-KR" altLang="en-US" sz="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4FE921-F31E-2FC0-A056-FFBC415DC891}"/>
                </a:ext>
              </a:extLst>
            </p:cNvPr>
            <p:cNvSpPr txBox="1"/>
            <p:nvPr/>
          </p:nvSpPr>
          <p:spPr>
            <a:xfrm>
              <a:off x="2927785" y="6150560"/>
              <a:ext cx="430887" cy="71789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지하건물밀도</a:t>
              </a:r>
              <a:r>
                <a:rPr lang="en-US" altLang="ko-KR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동</a:t>
              </a:r>
              <a:r>
                <a:rPr lang="en-US" altLang="ko-KR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/km²)</a:t>
              </a:r>
              <a:endParaRPr lang="ko-KR" altLang="en-US" sz="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02D76F-5B29-8FD8-A662-4A75C57E4772}"/>
                </a:ext>
              </a:extLst>
            </p:cNvPr>
            <p:cNvSpPr txBox="1"/>
            <p:nvPr/>
          </p:nvSpPr>
          <p:spPr>
            <a:xfrm>
              <a:off x="3367215" y="6150561"/>
              <a:ext cx="307777" cy="6319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하천면적</a:t>
              </a:r>
              <a:endParaRPr lang="ko-KR" altLang="en-US" sz="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2B275B-5F2D-817B-BB34-A6F280856FCC}"/>
                </a:ext>
              </a:extLst>
            </p:cNvPr>
            <p:cNvSpPr txBox="1"/>
            <p:nvPr/>
          </p:nvSpPr>
          <p:spPr>
            <a:xfrm>
              <a:off x="3721635" y="6150561"/>
              <a:ext cx="430887" cy="6319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800" i="0" u="none" strike="noStrike" dirty="0" err="1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하천까지의거리</a:t>
              </a:r>
              <a:endParaRPr lang="ko-KR" altLang="en-US" sz="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33C0C1-E9A5-7CF6-D921-8E3A6BDF2719}"/>
                </a:ext>
              </a:extLst>
            </p:cNvPr>
            <p:cNvSpPr txBox="1"/>
            <p:nvPr/>
          </p:nvSpPr>
          <p:spPr>
            <a:xfrm>
              <a:off x="4132490" y="6150561"/>
              <a:ext cx="430887" cy="6319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일일최대</a:t>
              </a:r>
              <a:endParaRPr lang="en-US" altLang="ko-KR" sz="80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</a:t>
              </a:r>
              <a:r>
                <a:rPr lang="ko-KR" altLang="en-US" sz="800" i="0" u="none" strike="noStrike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우량</a:t>
              </a:r>
              <a:endParaRPr lang="ko-KR" altLang="en-US" sz="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D9FD32-019E-A1BA-286B-B002C1D95CF7}"/>
                </a:ext>
              </a:extLst>
            </p:cNvPr>
            <p:cNvSpPr txBox="1"/>
            <p:nvPr/>
          </p:nvSpPr>
          <p:spPr>
            <a:xfrm>
              <a:off x="4648120" y="6150561"/>
              <a:ext cx="307777" cy="6319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평균고도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A2BD4B-4FAB-A71C-BDEC-318252FE4075}"/>
                </a:ext>
              </a:extLst>
            </p:cNvPr>
            <p:cNvSpPr txBox="1"/>
            <p:nvPr/>
          </p:nvSpPr>
          <p:spPr>
            <a:xfrm>
              <a:off x="4964440" y="6150561"/>
              <a:ext cx="430887" cy="6319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8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집중호우</a:t>
              </a:r>
              <a:r>
                <a:rPr lang="en-US" altLang="ko-KR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_</a:t>
              </a:r>
              <a:r>
                <a: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발생횟수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81213F-FCF0-D930-B7FC-7D1573CCEB0A}"/>
                </a:ext>
              </a:extLst>
            </p:cNvPr>
            <p:cNvSpPr txBox="1"/>
            <p:nvPr/>
          </p:nvSpPr>
          <p:spPr>
            <a:xfrm>
              <a:off x="5403871" y="6150561"/>
              <a:ext cx="430887" cy="6319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빗물펌프장까지거리</a:t>
              </a:r>
              <a:endParaRPr lang="ko-KR" altLang="en-US" sz="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D1106E2-4AA9-32C1-41DC-557817355372}"/>
              </a:ext>
            </a:extLst>
          </p:cNvPr>
          <p:cNvSpPr/>
          <p:nvPr/>
        </p:nvSpPr>
        <p:spPr>
          <a:xfrm>
            <a:off x="6935533" y="4072718"/>
            <a:ext cx="4784520" cy="2346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+mj-lt"/>
              <a:buAutoNum type="arabicPeriod"/>
            </a:pP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PC-1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값의 주요 변수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건물 인프라 </a:t>
            </a:r>
            <a:endParaRPr lang="en-US" altLang="ko-KR" sz="1200" b="0" i="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</a:t>
            </a: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_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건물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_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면적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비율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=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불투수면 비율 ▲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주성분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▲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지하건물 밀도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▲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주성분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▲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200" b="0" i="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노후 건물 밀도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▲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주성분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▲</a:t>
            </a:r>
            <a:endParaRPr lang="en-US" altLang="ko-KR" sz="1200" b="0" i="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PC-2 </a:t>
            </a:r>
            <a:r>
              <a:rPr lang="ko-KR" altLang="en-US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값의 주요 변수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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기후와 치수 시설 관련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일일 최대 강우량 ▲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주성분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▲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buFont typeface="+mj-lt"/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양호비율 ▲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주성분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▼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빗물펌프장까지 거리 ▲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주성분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▼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sz="12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PC-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값의 주요 변수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비의 세기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buFont typeface="+mj-lt"/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집중호우 발생 횟수 ▲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주성분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▲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일일최대 강우량 ▲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&gt;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주성분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▲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양호비율 ▲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주성분 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▲</a:t>
            </a:r>
            <a:endParaRPr lang="en-US" altLang="ko-KR" sz="1200" b="0" i="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985EC-C7DD-96DF-16EE-94084F25CEE5}"/>
              </a:ext>
            </a:extLst>
          </p:cNvPr>
          <p:cNvSpPr txBox="1"/>
          <p:nvPr/>
        </p:nvSpPr>
        <p:spPr>
          <a:xfrm>
            <a:off x="6978764" y="6519495"/>
            <a:ext cx="5222905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105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손민수 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서울시 도시환경의 홍수 위험도 평가</a:t>
            </a:r>
            <a:r>
              <a:rPr lang="en-US" altLang="ko-KR" dirty="0"/>
              <a:t>’,</a:t>
            </a:r>
            <a:r>
              <a:rPr lang="ko-KR" altLang="en-US" dirty="0"/>
              <a:t> </a:t>
            </a:r>
            <a:r>
              <a:rPr lang="en-US" altLang="ko-KR" dirty="0"/>
              <a:t>(2013) </a:t>
            </a:r>
            <a:r>
              <a:rPr lang="ko-KR" altLang="en-US" dirty="0"/>
              <a:t>선행연구 내용을 참고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ACCF-FF99-D633-DDE1-A1087390DB63}"/>
              </a:ext>
            </a:extLst>
          </p:cNvPr>
          <p:cNvSpPr txBox="1"/>
          <p:nvPr/>
        </p:nvSpPr>
        <p:spPr>
          <a:xfrm>
            <a:off x="888148" y="3242069"/>
            <a:ext cx="23916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1)</a:t>
            </a:r>
            <a:endParaRPr lang="ko-KR" altLang="en-US" sz="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F66B7-84EE-1245-30D1-5272F32C2A50}"/>
              </a:ext>
            </a:extLst>
          </p:cNvPr>
          <p:cNvSpPr txBox="1"/>
          <p:nvPr/>
        </p:nvSpPr>
        <p:spPr>
          <a:xfrm>
            <a:off x="7857625" y="6565470"/>
            <a:ext cx="23916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1)</a:t>
            </a:r>
            <a:endParaRPr lang="ko-KR" altLang="en-US" sz="5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772B1A7-8804-17D4-D11D-2D336D7BC2E5}"/>
              </a:ext>
            </a:extLst>
          </p:cNvPr>
          <p:cNvGrpSpPr/>
          <p:nvPr/>
        </p:nvGrpSpPr>
        <p:grpSpPr>
          <a:xfrm>
            <a:off x="9443065" y="1189524"/>
            <a:ext cx="1766344" cy="1797516"/>
            <a:chOff x="9020168" y="232778"/>
            <a:chExt cx="3020236" cy="308957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DA6FB90-3C0B-8E0E-C258-E4F19C105B30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247" y="232778"/>
              <a:ext cx="0" cy="202943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E1B6E02-C663-7149-E0B2-D5C69C443D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6247" y="2262213"/>
              <a:ext cx="1804157" cy="5334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0FEF1CE-79FC-EEB9-2B6D-0BA08DF92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168" y="2262213"/>
              <a:ext cx="1214674" cy="10601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770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85E9DEF-4CD2-0866-A89B-0CF72A63C095}"/>
              </a:ext>
            </a:extLst>
          </p:cNvPr>
          <p:cNvSpPr/>
          <p:nvPr/>
        </p:nvSpPr>
        <p:spPr>
          <a:xfrm>
            <a:off x="5834350" y="1487158"/>
            <a:ext cx="2590817" cy="19285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1F0505-43A2-83B6-E70B-753736F5F98C}"/>
              </a:ext>
            </a:extLst>
          </p:cNvPr>
          <p:cNvSpPr/>
          <p:nvPr/>
        </p:nvSpPr>
        <p:spPr>
          <a:xfrm>
            <a:off x="6520292" y="2449481"/>
            <a:ext cx="448627" cy="17158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B16334-58B2-7D45-5C84-E58A6B64542C}"/>
              </a:ext>
            </a:extLst>
          </p:cNvPr>
          <p:cNvSpPr/>
          <p:nvPr/>
        </p:nvSpPr>
        <p:spPr>
          <a:xfrm>
            <a:off x="9213910" y="4203417"/>
            <a:ext cx="2702684" cy="8411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070BF1-7B10-5EBA-C28F-26498738AC6C}"/>
              </a:ext>
            </a:extLst>
          </p:cNvPr>
          <p:cNvSpPr/>
          <p:nvPr/>
        </p:nvSpPr>
        <p:spPr>
          <a:xfrm>
            <a:off x="9870246" y="4820958"/>
            <a:ext cx="1631218" cy="191815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B9360D-41FF-F49D-8686-07CE0E3A8422}"/>
              </a:ext>
            </a:extLst>
          </p:cNvPr>
          <p:cNvSpPr txBox="1"/>
          <p:nvPr/>
        </p:nvSpPr>
        <p:spPr>
          <a:xfrm>
            <a:off x="9213910" y="4232364"/>
            <a:ext cx="283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실루엣 계수는 군집 안의 관측치들이 다른 군집들과 비교해서 얼마나 </a:t>
            </a:r>
            <a:r>
              <a:rPr lang="ko-KR" altLang="en-US" sz="1200" dirty="0" err="1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비슷한지</a:t>
            </a:r>
            <a:r>
              <a:rPr lang="ko-KR" altLang="en-US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나타내는 수치로 </a:t>
            </a:r>
            <a:r>
              <a:rPr lang="en-US" altLang="ko-KR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K-Means</a:t>
            </a:r>
            <a:r>
              <a:rPr lang="ko-KR" altLang="en-US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점수가 상대적으로 높으므로 </a:t>
            </a:r>
            <a:r>
              <a:rPr lang="en-US" altLang="ko-KR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K-Means </a:t>
            </a:r>
            <a:r>
              <a:rPr lang="ko-KR" altLang="en-US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분석을 채택함</a:t>
            </a:r>
          </a:p>
        </p:txBody>
      </p:sp>
      <p:pic>
        <p:nvPicPr>
          <p:cNvPr id="44" name="그림 4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1FB5B9D9-0EEA-6526-0061-EE44627DD3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"/>
          <a:stretch/>
        </p:blipFill>
        <p:spPr>
          <a:xfrm>
            <a:off x="3122407" y="4221920"/>
            <a:ext cx="1931500" cy="1957830"/>
          </a:xfrm>
          <a:prstGeom prst="rect">
            <a:avLst/>
          </a:prstGeom>
        </p:spPr>
      </p:pic>
      <p:pic>
        <p:nvPicPr>
          <p:cNvPr id="24" name="그림 2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248FF3DA-96CD-36FE-ABE0-F71C2CE90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69" y="1493985"/>
            <a:ext cx="1942546" cy="202614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C40CF11-8BBC-6F21-80F4-2FAC9E78D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3" r="927"/>
          <a:stretch/>
        </p:blipFill>
        <p:spPr>
          <a:xfrm>
            <a:off x="350124" y="4174073"/>
            <a:ext cx="2555756" cy="196838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16AC82-2FA1-AF67-02C4-AC10363E6D1E}"/>
              </a:ext>
            </a:extLst>
          </p:cNvPr>
          <p:cNvSpPr/>
          <p:nvPr/>
        </p:nvSpPr>
        <p:spPr>
          <a:xfrm>
            <a:off x="228600" y="3859804"/>
            <a:ext cx="8372475" cy="231994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7F02B4-13E2-D4C1-84E2-A4F7DB76AFCE}"/>
              </a:ext>
            </a:extLst>
          </p:cNvPr>
          <p:cNvSpPr/>
          <p:nvPr/>
        </p:nvSpPr>
        <p:spPr>
          <a:xfrm>
            <a:off x="228600" y="1181101"/>
            <a:ext cx="8372475" cy="238672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56E22FE-D717-D529-930A-BF413EC896A1}"/>
              </a:ext>
            </a:extLst>
          </p:cNvPr>
          <p:cNvSpPr/>
          <p:nvPr/>
        </p:nvSpPr>
        <p:spPr>
          <a:xfrm>
            <a:off x="532829" y="1057446"/>
            <a:ext cx="7817664" cy="229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526CC3-5AD9-6740-ACF7-2D8EC613F9E5}"/>
              </a:ext>
            </a:extLst>
          </p:cNvPr>
          <p:cNvSpPr/>
          <p:nvPr/>
        </p:nvSpPr>
        <p:spPr>
          <a:xfrm>
            <a:off x="532829" y="3772357"/>
            <a:ext cx="6448996" cy="229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21BE132-78C7-DA48-2594-A095BF1EB786}"/>
              </a:ext>
            </a:extLst>
          </p:cNvPr>
          <p:cNvGrpSpPr/>
          <p:nvPr/>
        </p:nvGrpSpPr>
        <p:grpSpPr>
          <a:xfrm>
            <a:off x="4892427" y="5235576"/>
            <a:ext cx="1570597" cy="906880"/>
            <a:chOff x="9950988" y="3975155"/>
            <a:chExt cx="1570597" cy="90688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901302A-5A4B-05CC-BD44-710B5462B560}"/>
                </a:ext>
              </a:extLst>
            </p:cNvPr>
            <p:cNvGrpSpPr/>
            <p:nvPr/>
          </p:nvGrpSpPr>
          <p:grpSpPr>
            <a:xfrm>
              <a:off x="10004851" y="4185115"/>
              <a:ext cx="1013500" cy="276999"/>
              <a:chOff x="7819542" y="2186855"/>
              <a:chExt cx="1220597" cy="276999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457265A-BC73-6C33-3A66-60707AE96624}"/>
                  </a:ext>
                </a:extLst>
              </p:cNvPr>
              <p:cNvSpPr/>
              <p:nvPr/>
            </p:nvSpPr>
            <p:spPr>
              <a:xfrm>
                <a:off x="7819542" y="2271354"/>
                <a:ext cx="108000" cy="108000"/>
              </a:xfrm>
              <a:prstGeom prst="rect">
                <a:avLst/>
              </a:prstGeom>
              <a:solidFill>
                <a:srgbClr val="60EE5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E21773-92EB-998A-10A3-71FCB44BAFE8}"/>
                  </a:ext>
                </a:extLst>
              </p:cNvPr>
              <p:cNvSpPr txBox="1"/>
              <p:nvPr/>
            </p:nvSpPr>
            <p:spPr>
              <a:xfrm>
                <a:off x="7933842" y="2186855"/>
                <a:ext cx="11062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그룹</a:t>
                </a:r>
                <a:r>
                  <a:rPr lang="en-US" altLang="ko-KR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1</a:t>
                </a:r>
                <a:endPara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89E9086-D6EE-E01E-352D-BDD0969304F5}"/>
                </a:ext>
              </a:extLst>
            </p:cNvPr>
            <p:cNvGrpSpPr/>
            <p:nvPr/>
          </p:nvGrpSpPr>
          <p:grpSpPr>
            <a:xfrm>
              <a:off x="10002194" y="4395075"/>
              <a:ext cx="1018814" cy="276999"/>
              <a:chOff x="7819542" y="2443742"/>
              <a:chExt cx="1226997" cy="276999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9B75296-D0BE-E957-A9DD-3980422B7970}"/>
                  </a:ext>
                </a:extLst>
              </p:cNvPr>
              <p:cNvSpPr/>
              <p:nvPr/>
            </p:nvSpPr>
            <p:spPr>
              <a:xfrm>
                <a:off x="7819542" y="2528241"/>
                <a:ext cx="108000" cy="108000"/>
              </a:xfrm>
              <a:prstGeom prst="rect">
                <a:avLst/>
              </a:prstGeom>
              <a:solidFill>
                <a:srgbClr val="E41A1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2C69D1-55FA-4C79-B1AD-79E9798DA0E0}"/>
                  </a:ext>
                </a:extLst>
              </p:cNvPr>
              <p:cNvSpPr txBox="1"/>
              <p:nvPr/>
            </p:nvSpPr>
            <p:spPr>
              <a:xfrm>
                <a:off x="7940242" y="2443742"/>
                <a:ext cx="11062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그룹</a:t>
                </a:r>
                <a:r>
                  <a:rPr lang="en-US" altLang="ko-KR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2</a:t>
                </a:r>
                <a:endPara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397BF87-481C-7115-5C05-11062DB07A99}"/>
                </a:ext>
              </a:extLst>
            </p:cNvPr>
            <p:cNvGrpSpPr/>
            <p:nvPr/>
          </p:nvGrpSpPr>
          <p:grpSpPr>
            <a:xfrm>
              <a:off x="10002194" y="4605036"/>
              <a:ext cx="1018814" cy="276999"/>
              <a:chOff x="7819542" y="2740743"/>
              <a:chExt cx="1226997" cy="27699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D8ADBD6-9470-6A05-8DBF-7AE584EF41AC}"/>
                  </a:ext>
                </a:extLst>
              </p:cNvPr>
              <p:cNvSpPr/>
              <p:nvPr/>
            </p:nvSpPr>
            <p:spPr>
              <a:xfrm>
                <a:off x="7819542" y="2825242"/>
                <a:ext cx="108000" cy="108000"/>
              </a:xfrm>
              <a:prstGeom prst="rect">
                <a:avLst/>
              </a:prstGeom>
              <a:solidFill>
                <a:srgbClr val="9DBCF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85629F-ED10-1EC8-6825-AFC6DA80CEF4}"/>
                  </a:ext>
                </a:extLst>
              </p:cNvPr>
              <p:cNvSpPr txBox="1"/>
              <p:nvPr/>
            </p:nvSpPr>
            <p:spPr>
              <a:xfrm>
                <a:off x="7940242" y="2740743"/>
                <a:ext cx="11062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그룹</a:t>
                </a:r>
                <a:r>
                  <a:rPr lang="en-US" altLang="ko-KR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3</a:t>
                </a:r>
                <a:endPara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00CA0BC-C27D-6D6C-63EF-A1817F0C5724}"/>
                </a:ext>
              </a:extLst>
            </p:cNvPr>
            <p:cNvSpPr/>
            <p:nvPr/>
          </p:nvSpPr>
          <p:spPr>
            <a:xfrm>
              <a:off x="9950988" y="3975155"/>
              <a:ext cx="866224" cy="90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50187CA-97A2-DD0A-8817-180EBB2CF85E}"/>
                </a:ext>
              </a:extLst>
            </p:cNvPr>
            <p:cNvGrpSpPr/>
            <p:nvPr/>
          </p:nvGrpSpPr>
          <p:grpSpPr>
            <a:xfrm>
              <a:off x="10007508" y="3975155"/>
              <a:ext cx="1514077" cy="276999"/>
              <a:chOff x="7819542" y="2186855"/>
              <a:chExt cx="1823461" cy="27699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BA2AF01-9403-8EC7-5DFA-A350409C35C0}"/>
                  </a:ext>
                </a:extLst>
              </p:cNvPr>
              <p:cNvSpPr/>
              <p:nvPr/>
            </p:nvSpPr>
            <p:spPr>
              <a:xfrm>
                <a:off x="7819542" y="2271354"/>
                <a:ext cx="108000" cy="108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AF0B21-CAEF-DADF-AD3B-8FD826190EA4}"/>
                  </a:ext>
                </a:extLst>
              </p:cNvPr>
              <p:cNvSpPr txBox="1"/>
              <p:nvPr/>
            </p:nvSpPr>
            <p:spPr>
              <a:xfrm>
                <a:off x="7933842" y="2186855"/>
                <a:ext cx="17091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분류불가</a:t>
                </a:r>
                <a:endPara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B7419B6-1A65-048F-F47D-935C94942E32}"/>
              </a:ext>
            </a:extLst>
          </p:cNvPr>
          <p:cNvSpPr txBox="1"/>
          <p:nvPr/>
        </p:nvSpPr>
        <p:spPr>
          <a:xfrm>
            <a:off x="2911490" y="3998973"/>
            <a:ext cx="268075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kern="0" spc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[ </a:t>
            </a:r>
            <a:r>
              <a:rPr lang="en-US" altLang="ko-KR" sz="1200" dirty="0" err="1"/>
              <a:t>DBSCAN</a:t>
            </a:r>
            <a:r>
              <a:rPr lang="en-US" altLang="ko-KR" sz="1200" dirty="0"/>
              <a:t> </a:t>
            </a:r>
            <a:r>
              <a:rPr lang="ko-KR" altLang="en-US" sz="1200" dirty="0"/>
              <a:t>군집 분석 시각화 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818B4-1D86-44D6-882A-D9A718DA31B0}"/>
              </a:ext>
            </a:extLst>
          </p:cNvPr>
          <p:cNvGrpSpPr/>
          <p:nvPr/>
        </p:nvGrpSpPr>
        <p:grpSpPr>
          <a:xfrm>
            <a:off x="9347753" y="2055298"/>
            <a:ext cx="2407151" cy="1943675"/>
            <a:chOff x="10001039" y="5591380"/>
            <a:chExt cx="1572652" cy="1188415"/>
          </a:xfrm>
        </p:grpSpPr>
        <p:graphicFrame>
          <p:nvGraphicFramePr>
            <p:cNvPr id="66" name="차트 65">
              <a:extLst>
                <a:ext uri="{FF2B5EF4-FFF2-40B4-BE49-F238E27FC236}">
                  <a16:creationId xmlns:a16="http://schemas.microsoft.com/office/drawing/2014/main" id="{078F58A8-F920-8429-6A9D-6C4F9E2814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2961233"/>
                </p:ext>
              </p:extLst>
            </p:nvPr>
          </p:nvGraphicFramePr>
          <p:xfrm>
            <a:off x="10001039" y="5591380"/>
            <a:ext cx="1572652" cy="11884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69A4C61-2876-83A6-19A0-C75EB92DEA9E}"/>
                </a:ext>
              </a:extLst>
            </p:cNvPr>
            <p:cNvSpPr txBox="1"/>
            <p:nvPr/>
          </p:nvSpPr>
          <p:spPr>
            <a:xfrm>
              <a:off x="10743140" y="6193492"/>
              <a:ext cx="184532" cy="22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73" name="화살표: 위쪽 72">
            <a:extLst>
              <a:ext uri="{FF2B5EF4-FFF2-40B4-BE49-F238E27FC236}">
                <a16:creationId xmlns:a16="http://schemas.microsoft.com/office/drawing/2014/main" id="{59DBDCB8-E104-FFA5-3D86-539235BFBCAD}"/>
              </a:ext>
            </a:extLst>
          </p:cNvPr>
          <p:cNvSpPr/>
          <p:nvPr/>
        </p:nvSpPr>
        <p:spPr>
          <a:xfrm rot="5400000" flipH="1">
            <a:off x="1062636" y="2878934"/>
            <a:ext cx="141455" cy="327737"/>
          </a:xfrm>
          <a:prstGeom prst="upArrow">
            <a:avLst/>
          </a:prstGeom>
          <a:solidFill>
            <a:srgbClr val="FFFC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1" name="화살표: 위쪽 60">
            <a:extLst>
              <a:ext uri="{FF2B5EF4-FFF2-40B4-BE49-F238E27FC236}">
                <a16:creationId xmlns:a16="http://schemas.microsoft.com/office/drawing/2014/main" id="{8CBA57F8-82FA-F96D-E1DA-41B628925EBD}"/>
              </a:ext>
            </a:extLst>
          </p:cNvPr>
          <p:cNvSpPr/>
          <p:nvPr/>
        </p:nvSpPr>
        <p:spPr>
          <a:xfrm rot="5400000" flipH="1">
            <a:off x="2233568" y="4913036"/>
            <a:ext cx="141455" cy="327737"/>
          </a:xfrm>
          <a:prstGeom prst="upArrow">
            <a:avLst/>
          </a:prstGeom>
          <a:solidFill>
            <a:srgbClr val="FFFC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F68A8BD-ED04-6EBE-5EBC-3F95949411B0}"/>
              </a:ext>
            </a:extLst>
          </p:cNvPr>
          <p:cNvSpPr/>
          <p:nvPr/>
        </p:nvSpPr>
        <p:spPr>
          <a:xfrm>
            <a:off x="2601194" y="5054044"/>
            <a:ext cx="45719" cy="457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BB250A-D29D-E4FC-73D6-90FFB7D140C5}"/>
              </a:ext>
            </a:extLst>
          </p:cNvPr>
          <p:cNvSpPr txBox="1"/>
          <p:nvPr/>
        </p:nvSpPr>
        <p:spPr>
          <a:xfrm>
            <a:off x="757357" y="4019770"/>
            <a:ext cx="198778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kern="0" spc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[ Heuristic Method ]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FB8F2-B896-AB2C-0171-DB0C2600C206}"/>
              </a:ext>
            </a:extLst>
          </p:cNvPr>
          <p:cNvSpPr txBox="1"/>
          <p:nvPr/>
        </p:nvSpPr>
        <p:spPr>
          <a:xfrm>
            <a:off x="228600" y="273701"/>
            <a:ext cx="435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군집 분석 </a:t>
            </a:r>
            <a:r>
              <a:rPr lang="en-US" altLang="ko-KR" dirty="0"/>
              <a:t>K-Means &amp; </a:t>
            </a:r>
            <a:r>
              <a:rPr lang="en-US" altLang="ko-KR" dirty="0" err="1"/>
              <a:t>DBSCAN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E57DD-020D-F7C1-2123-3AE47DA737D6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02.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EF682B-B9DF-B63E-5A23-C73B60B16FE8}"/>
              </a:ext>
            </a:extLst>
          </p:cNvPr>
          <p:cNvSpPr txBox="1"/>
          <p:nvPr/>
        </p:nvSpPr>
        <p:spPr>
          <a:xfrm>
            <a:off x="175966" y="722984"/>
            <a:ext cx="11158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서울시 전체가 동일한 요소를 가지지 않기 때문에 지역의 유형화를 통해 요인 분석의 정확도를 높여야 한다고 판단하여 군집 알고리즘인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K-Means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와 </a:t>
            </a:r>
            <a:r>
              <a:rPr lang="en-US" altLang="ko-KR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DBSCAN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 실행 후 비교</a:t>
            </a:r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BB040E4D-725E-CAEA-BA6A-EF7F03DE65A1}"/>
              </a:ext>
            </a:extLst>
          </p:cNvPr>
          <p:cNvSpPr/>
          <p:nvPr/>
        </p:nvSpPr>
        <p:spPr>
          <a:xfrm>
            <a:off x="8790161" y="3529322"/>
            <a:ext cx="143125" cy="369332"/>
          </a:xfrm>
          <a:prstGeom prst="chevron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3E3F7A05-E4B3-BBC3-D7A2-CA8DBF7E282B}"/>
              </a:ext>
            </a:extLst>
          </p:cNvPr>
          <p:cNvSpPr/>
          <p:nvPr/>
        </p:nvSpPr>
        <p:spPr>
          <a:xfrm>
            <a:off x="8951061" y="3524250"/>
            <a:ext cx="143125" cy="369332"/>
          </a:xfrm>
          <a:prstGeom prst="chevron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FD877B-BEBD-3012-58FC-EE4FD305FBD6}"/>
              </a:ext>
            </a:extLst>
          </p:cNvPr>
          <p:cNvSpPr txBox="1"/>
          <p:nvPr/>
        </p:nvSpPr>
        <p:spPr>
          <a:xfrm>
            <a:off x="1621851" y="3740386"/>
            <a:ext cx="5456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 밀도 기반 알고리즘 군집화 기법으로 기하학적 데이터 세트에 군집화에 효과적</a:t>
            </a:r>
            <a:endParaRPr lang="en-US" altLang="ko-KR" sz="1200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2D2AEE-7CD3-BC98-FBE5-B327B6B3DCC0}"/>
              </a:ext>
            </a:extLst>
          </p:cNvPr>
          <p:cNvSpPr txBox="1"/>
          <p:nvPr/>
        </p:nvSpPr>
        <p:spPr>
          <a:xfrm>
            <a:off x="1565328" y="1057446"/>
            <a:ext cx="669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군집 중심점이라는 임의의 지점을 선택해 해당 중심에 가장 가까운 거리의 포인트들을 선택하는 군집화 기법</a:t>
            </a:r>
            <a:endParaRPr lang="ko-KR" altLang="en-US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92D4C2-1CE4-953B-6EC8-81E088028F5F}"/>
              </a:ext>
            </a:extLst>
          </p:cNvPr>
          <p:cNvSpPr txBox="1"/>
          <p:nvPr/>
        </p:nvSpPr>
        <p:spPr>
          <a:xfrm>
            <a:off x="2890563" y="1381921"/>
            <a:ext cx="27226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kern="0" spc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[ K-Means</a:t>
            </a:r>
            <a:r>
              <a:rPr lang="ko-KR" altLang="en-US" sz="1200" dirty="0"/>
              <a:t> 군집 분석 시각화 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F1F6D4-E198-50B1-E22E-9A911F070C21}"/>
              </a:ext>
            </a:extLst>
          </p:cNvPr>
          <p:cNvGrpSpPr/>
          <p:nvPr/>
        </p:nvGrpSpPr>
        <p:grpSpPr>
          <a:xfrm>
            <a:off x="4921337" y="2669778"/>
            <a:ext cx="1128643" cy="763199"/>
            <a:chOff x="7221850" y="1623599"/>
            <a:chExt cx="1128643" cy="76319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656D271-C349-AE8A-58F8-F0D168710311}"/>
                </a:ext>
              </a:extLst>
            </p:cNvPr>
            <p:cNvSpPr/>
            <p:nvPr/>
          </p:nvSpPr>
          <p:spPr>
            <a:xfrm>
              <a:off x="7278665" y="1715015"/>
              <a:ext cx="94589" cy="116841"/>
            </a:xfrm>
            <a:prstGeom prst="rect">
              <a:avLst/>
            </a:prstGeom>
            <a:solidFill>
              <a:srgbClr val="60EE5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52F593-66A1-6B4C-BF10-90088F5B2125}"/>
                </a:ext>
              </a:extLst>
            </p:cNvPr>
            <p:cNvSpPr txBox="1"/>
            <p:nvPr/>
          </p:nvSpPr>
          <p:spPr>
            <a:xfrm>
              <a:off x="7378771" y="1661699"/>
              <a:ext cx="968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그룹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1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04372D-BA0A-19A4-BE50-EB136A16B8D6}"/>
                </a:ext>
              </a:extLst>
            </p:cNvPr>
            <p:cNvSpPr/>
            <p:nvPr/>
          </p:nvSpPr>
          <p:spPr>
            <a:xfrm>
              <a:off x="7275862" y="1939066"/>
              <a:ext cx="94589" cy="116841"/>
            </a:xfrm>
            <a:prstGeom prst="rect">
              <a:avLst/>
            </a:prstGeom>
            <a:solidFill>
              <a:srgbClr val="E41A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2D5033-D14F-8DA0-965F-6E745C6F0398}"/>
                </a:ext>
              </a:extLst>
            </p:cNvPr>
            <p:cNvSpPr txBox="1"/>
            <p:nvPr/>
          </p:nvSpPr>
          <p:spPr>
            <a:xfrm>
              <a:off x="7381574" y="1885750"/>
              <a:ext cx="968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그룹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2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D59AE78-9939-79DE-6CB3-1F4CBF4C5A3F}"/>
                </a:ext>
              </a:extLst>
            </p:cNvPr>
            <p:cNvSpPr/>
            <p:nvPr/>
          </p:nvSpPr>
          <p:spPr>
            <a:xfrm>
              <a:off x="7275862" y="2163115"/>
              <a:ext cx="94589" cy="116841"/>
            </a:xfrm>
            <a:prstGeom prst="rect">
              <a:avLst/>
            </a:prstGeom>
            <a:solidFill>
              <a:srgbClr val="9DBCF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BDE228-DFD6-B910-EBEB-D9EBD5077265}"/>
                </a:ext>
              </a:extLst>
            </p:cNvPr>
            <p:cNvSpPr txBox="1"/>
            <p:nvPr/>
          </p:nvSpPr>
          <p:spPr>
            <a:xfrm>
              <a:off x="7381574" y="2109799"/>
              <a:ext cx="968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그룹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3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ABD40-A288-EB0E-B909-7644F29228AF}"/>
                </a:ext>
              </a:extLst>
            </p:cNvPr>
            <p:cNvSpPr/>
            <p:nvPr/>
          </p:nvSpPr>
          <p:spPr>
            <a:xfrm>
              <a:off x="7221850" y="1623599"/>
              <a:ext cx="769228" cy="747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265662B-B27C-681B-6CE0-0C1B48612884}"/>
              </a:ext>
            </a:extLst>
          </p:cNvPr>
          <p:cNvSpPr/>
          <p:nvPr/>
        </p:nvSpPr>
        <p:spPr>
          <a:xfrm>
            <a:off x="590042" y="1082364"/>
            <a:ext cx="963730" cy="208113"/>
          </a:xfrm>
          <a:prstGeom prst="roundRect">
            <a:avLst>
              <a:gd name="adj" fmla="val 47615"/>
            </a:avLst>
          </a:prstGeom>
          <a:solidFill>
            <a:srgbClr val="081F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K-Means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E471FB4-66BC-C8F0-6BE3-FDD7EDDAE2A2}"/>
              </a:ext>
            </a:extLst>
          </p:cNvPr>
          <p:cNvSpPr/>
          <p:nvPr/>
        </p:nvSpPr>
        <p:spPr>
          <a:xfrm>
            <a:off x="590042" y="3765304"/>
            <a:ext cx="963731" cy="208113"/>
          </a:xfrm>
          <a:prstGeom prst="roundRect">
            <a:avLst>
              <a:gd name="adj" fmla="val 50000"/>
            </a:avLst>
          </a:prstGeom>
          <a:solidFill>
            <a:srgbClr val="081F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DBSCAN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97162E-72FB-2713-9FC7-CD78D38576A9}"/>
              </a:ext>
            </a:extLst>
          </p:cNvPr>
          <p:cNvSpPr/>
          <p:nvPr/>
        </p:nvSpPr>
        <p:spPr>
          <a:xfrm>
            <a:off x="9213910" y="2055298"/>
            <a:ext cx="2674837" cy="20736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345816-114C-9144-741E-0638D236E2DF}"/>
              </a:ext>
            </a:extLst>
          </p:cNvPr>
          <p:cNvSpPr txBox="1"/>
          <p:nvPr/>
        </p:nvSpPr>
        <p:spPr>
          <a:xfrm>
            <a:off x="9932203" y="1922235"/>
            <a:ext cx="123825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50169-1DD7-A1C7-B7E1-52F74CCC7F3F}"/>
              </a:ext>
            </a:extLst>
          </p:cNvPr>
          <p:cNvSpPr txBox="1"/>
          <p:nvPr/>
        </p:nvSpPr>
        <p:spPr>
          <a:xfrm>
            <a:off x="5834350" y="1493985"/>
            <a:ext cx="2689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Elbow Method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란 군집 내 중심점과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관측치 간 거리 합이 급감하는 구간의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k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개수를 선정하는 방법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Elbow Method</a:t>
            </a:r>
            <a:r>
              <a:rPr lang="ko-KR" altLang="en-US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통해 </a:t>
            </a:r>
            <a:r>
              <a:rPr lang="en-US" altLang="ko-KR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K-Means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 시 </a:t>
            </a:r>
            <a:r>
              <a:rPr lang="en-US" altLang="ko-KR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 = 3 </a:t>
            </a:r>
            <a:r>
              <a:rPr lang="ko-KR" altLang="en-US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때 가장 적절한</a:t>
            </a:r>
            <a:endParaRPr lang="en-US" altLang="ko-KR" sz="1200" dirty="0">
              <a:ln>
                <a:noFill/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군집인 것을 확인</a:t>
            </a:r>
            <a:endParaRPr lang="en-US" altLang="ko-KR" sz="1200" dirty="0">
              <a:ln>
                <a:noFill/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시각화를 통해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그룹이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개로 나누어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지는 것을 확인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5098181-D0B6-7D61-3B36-CEEEBBB348A0}"/>
              </a:ext>
            </a:extLst>
          </p:cNvPr>
          <p:cNvGrpSpPr/>
          <p:nvPr/>
        </p:nvGrpSpPr>
        <p:grpSpPr>
          <a:xfrm>
            <a:off x="438151" y="1579402"/>
            <a:ext cx="2478940" cy="1944848"/>
            <a:chOff x="438150" y="1373115"/>
            <a:chExt cx="2621349" cy="205588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B469E3B-C5C9-D43F-8C10-CE597E70D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58" t="1784" r="586" b="1376"/>
            <a:stretch/>
          </p:blipFill>
          <p:spPr>
            <a:xfrm>
              <a:off x="438150" y="1373115"/>
              <a:ext cx="2621349" cy="2055885"/>
            </a:xfrm>
            <a:prstGeom prst="rect">
              <a:avLst/>
            </a:prstGeom>
          </p:spPr>
        </p:pic>
        <p:sp>
          <p:nvSpPr>
            <p:cNvPr id="46" name="화살표: 위쪽 45">
              <a:extLst>
                <a:ext uri="{FF2B5EF4-FFF2-40B4-BE49-F238E27FC236}">
                  <a16:creationId xmlns:a16="http://schemas.microsoft.com/office/drawing/2014/main" id="{538A2C4B-9D6A-EA3A-1E95-D482116967A5}"/>
                </a:ext>
              </a:extLst>
            </p:cNvPr>
            <p:cNvSpPr/>
            <p:nvPr/>
          </p:nvSpPr>
          <p:spPr>
            <a:xfrm rot="5400000" flipH="1">
              <a:off x="963850" y="2229584"/>
              <a:ext cx="141455" cy="327737"/>
            </a:xfrm>
            <a:prstGeom prst="upArrow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1B6E3CD-22F3-4D10-AEE3-867C7E9A6F3B}"/>
                </a:ext>
              </a:extLst>
            </p:cNvPr>
            <p:cNvSpPr/>
            <p:nvPr/>
          </p:nvSpPr>
          <p:spPr>
            <a:xfrm>
              <a:off x="1244522" y="2363935"/>
              <a:ext cx="45719" cy="4571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34F74FE-DC14-8F7D-327E-F62E30AF2090}"/>
              </a:ext>
            </a:extLst>
          </p:cNvPr>
          <p:cNvSpPr txBox="1"/>
          <p:nvPr/>
        </p:nvSpPr>
        <p:spPr>
          <a:xfrm>
            <a:off x="469901" y="1381921"/>
            <a:ext cx="256269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kern="0" spc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[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Elbow Method</a:t>
            </a:r>
            <a:r>
              <a:rPr lang="ko-KR" altLang="en-US" sz="1200" dirty="0"/>
              <a:t> 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69DB5F7-9DB0-EC6F-E7B2-F1BF938213A3}"/>
              </a:ext>
            </a:extLst>
          </p:cNvPr>
          <p:cNvSpPr/>
          <p:nvPr/>
        </p:nvSpPr>
        <p:spPr>
          <a:xfrm rot="785221">
            <a:off x="4721204" y="1627873"/>
            <a:ext cx="365891" cy="208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301787-5353-3D83-4F9C-68699866F4E3}"/>
              </a:ext>
            </a:extLst>
          </p:cNvPr>
          <p:cNvSpPr/>
          <p:nvPr/>
        </p:nvSpPr>
        <p:spPr>
          <a:xfrm>
            <a:off x="5834350" y="4143875"/>
            <a:ext cx="2590817" cy="1940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4D6F60-BDA8-A43B-D25E-4038272F3048}"/>
              </a:ext>
            </a:extLst>
          </p:cNvPr>
          <p:cNvSpPr/>
          <p:nvPr/>
        </p:nvSpPr>
        <p:spPr>
          <a:xfrm>
            <a:off x="5946066" y="5179437"/>
            <a:ext cx="2064784" cy="164573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7EEE326-50C3-467B-EBA7-E319BD754662}"/>
              </a:ext>
            </a:extLst>
          </p:cNvPr>
          <p:cNvSpPr txBox="1"/>
          <p:nvPr/>
        </p:nvSpPr>
        <p:spPr>
          <a:xfrm>
            <a:off x="5834349" y="4243380"/>
            <a:ext cx="26517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Best Eps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주어진 데이터 포인트의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주변을 정의하는 반경이며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MinPts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해당 반경 내에 포함되어야 하는 최소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이웃의 수를 뜻함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Best eps = 0.45 Min Pts = 5</a:t>
            </a:r>
            <a:endParaRPr lang="en-US" altLang="ko-KR" sz="1200" dirty="0">
              <a:ln>
                <a:noFill/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n>
                  <a:noFill/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시각화를 통해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그룹이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개로 나누어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지는 것을 확인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B57453F-1E7F-A9B5-3D7D-DDDFF11648D5}"/>
              </a:ext>
            </a:extLst>
          </p:cNvPr>
          <p:cNvSpPr/>
          <p:nvPr/>
        </p:nvSpPr>
        <p:spPr>
          <a:xfrm rot="785221">
            <a:off x="4591879" y="4232729"/>
            <a:ext cx="492350" cy="251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9F3CD30C-280D-0DD0-FEFC-77C9DDBCE7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0" t="7020" r="36736" b="79487"/>
          <a:stretch/>
        </p:blipFill>
        <p:spPr>
          <a:xfrm>
            <a:off x="4595813" y="4400915"/>
            <a:ext cx="264317" cy="262322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21AB470E-F319-B106-CC63-429D6A2F300E}"/>
              </a:ext>
            </a:extLst>
          </p:cNvPr>
          <p:cNvSpPr/>
          <p:nvPr/>
        </p:nvSpPr>
        <p:spPr>
          <a:xfrm>
            <a:off x="4847439" y="4506001"/>
            <a:ext cx="176218" cy="132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AA0D3D1-7603-D02D-087D-FE8B7F43A46D}"/>
              </a:ext>
            </a:extLst>
          </p:cNvPr>
          <p:cNvCxnSpPr>
            <a:cxnSpLocks/>
          </p:cNvCxnSpPr>
          <p:nvPr/>
        </p:nvCxnSpPr>
        <p:spPr>
          <a:xfrm>
            <a:off x="4845851" y="4498064"/>
            <a:ext cx="0" cy="17383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A141B9E-A548-5987-2ED3-8A1B1DBE79E8}"/>
              </a:ext>
            </a:extLst>
          </p:cNvPr>
          <p:cNvSpPr/>
          <p:nvPr/>
        </p:nvSpPr>
        <p:spPr>
          <a:xfrm>
            <a:off x="10069463" y="1936768"/>
            <a:ext cx="963730" cy="208113"/>
          </a:xfrm>
          <a:prstGeom prst="roundRect">
            <a:avLst>
              <a:gd name="adj" fmla="val 47615"/>
            </a:avLst>
          </a:prstGeom>
          <a:solidFill>
            <a:srgbClr val="081F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실루엣 계수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5C3C1C5-5D86-61A1-28B8-845521414F5A}"/>
              </a:ext>
            </a:extLst>
          </p:cNvPr>
          <p:cNvGrpSpPr/>
          <p:nvPr/>
        </p:nvGrpSpPr>
        <p:grpSpPr>
          <a:xfrm>
            <a:off x="3374957" y="4283453"/>
            <a:ext cx="1432911" cy="1456542"/>
            <a:chOff x="820951" y="2307615"/>
            <a:chExt cx="3020236" cy="3089575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33FAB50-8E2E-0085-0320-B541667617F0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30" y="2307615"/>
              <a:ext cx="0" cy="202943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5AC5B9A-209D-8459-1D64-8D8A74C2EA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7030" y="4337050"/>
              <a:ext cx="1804157" cy="5334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21E43711-2756-7868-74CE-AB92EBF6CC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951" y="4337050"/>
              <a:ext cx="1214674" cy="10601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8DFAE56-4F90-C4EC-DE20-63D4767AB46F}"/>
              </a:ext>
            </a:extLst>
          </p:cNvPr>
          <p:cNvGrpSpPr/>
          <p:nvPr/>
        </p:nvGrpSpPr>
        <p:grpSpPr>
          <a:xfrm>
            <a:off x="3452023" y="1653978"/>
            <a:ext cx="1432911" cy="1456542"/>
            <a:chOff x="820951" y="2307615"/>
            <a:chExt cx="3020236" cy="3089575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B39B98D-BC00-72A2-03E2-343F79B1E57A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30" y="2307615"/>
              <a:ext cx="0" cy="202943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3E94CC4D-1243-BC74-5FF6-4748A4B73F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7030" y="4337050"/>
              <a:ext cx="1804157" cy="5334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8EC737D2-2C66-2FF4-8A7B-9DBBED602B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951" y="4337050"/>
              <a:ext cx="1214674" cy="10601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52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A81DA3-F3E1-8366-88DF-C7BE859D1E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150" y1="40887" x2="36698" y2="52621"/>
                        <a14:foregroundMark x1="32906" y1="48911" x2="44539" y2="40766"/>
                        <a14:foregroundMark x1="67180" y1="19435" x2="69062" y2="52621"/>
                        <a14:foregroundMark x1="80068" y1="47863" x2="75535" y2="53831"/>
                        <a14:foregroundMark x1="75535" y1="53831" x2="73453" y2="73629"/>
                        <a14:foregroundMark x1="73453" y1="73629" x2="64271" y2="82702"/>
                        <a14:foregroundMark x1="64271" y1="82702" x2="59624" y2="75323"/>
                        <a14:foregroundMark x1="59624" y1="75323" x2="49273" y2="75766"/>
                        <a14:foregroundMark x1="49273" y1="75766" x2="45851" y2="82137"/>
                        <a14:foregroundMark x1="45851" y1="82137" x2="45081" y2="81210"/>
                        <a14:foregroundMark x1="45281" y1="43105" x2="71257" y2="65202"/>
                        <a14:foregroundMark x1="50727" y1="34234" x2="66239" y2="65806"/>
                        <a14:foregroundMark x1="28514" y1="52903" x2="32706" y2="61935"/>
                        <a14:foregroundMark x1="28001" y1="70685" x2="41916" y2="59435"/>
                        <a14:foregroundMark x1="46650" y1="54234" x2="67693" y2="56895"/>
                        <a14:foregroundMark x1="57000" y1="30806" x2="53037" y2="50081"/>
                        <a14:foregroundMark x1="53037" y1="50081" x2="53037" y2="50242"/>
                        <a14:foregroundMark x1="53122" y1="29476" x2="51868" y2="39435"/>
                        <a14:foregroundMark x1="51868" y1="39435" x2="51868" y2="39435"/>
                        <a14:foregroundMark x1="56287" y1="14516" x2="56287" y2="14516"/>
                        <a14:foregroundMark x1="80696" y1="52903" x2="80696" y2="52903"/>
                        <a14:foregroundMark x1="43085" y1="28145" x2="43085" y2="28145"/>
                        <a14:foregroundMark x1="44967" y1="26089" x2="44967" y2="26089"/>
                        <a14:foregroundMark x1="45281" y1="25323" x2="45281" y2="25323"/>
                        <a14:foregroundMark x1="45595" y1="25323" x2="45595" y2="25323"/>
                        <a14:foregroundMark x1="21386" y1="49476" x2="26832" y2="43105"/>
                        <a14:foregroundMark x1="41717" y1="29637" x2="45480" y2="25927"/>
                        <a14:foregroundMark x1="61306" y1="63548" x2="65184" y2="66815"/>
                        <a14:foregroundMark x1="51468" y1="39113" x2="52409" y2="47581"/>
                        <a14:foregroundMark x1="75563" y1="49032" x2="75563" y2="49032"/>
                        <a14:foregroundMark x1="25691" y1="56008" x2="30596" y2="59113"/>
                        <a14:foregroundMark x1="56373" y1="59113" x2="65925" y2="60161"/>
                        <a14:foregroundMark x1="24123" y1="40766" x2="20873" y2="53185"/>
                        <a14:foregroundMark x1="56801" y1="13185" x2="51468" y2="26250"/>
                        <a14:foregroundMark x1="59224" y1="14677" x2="65298" y2="16452"/>
                        <a14:foregroundMark x1="73139" y1="50363" x2="77017" y2="47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56" y="1288745"/>
            <a:ext cx="7200000" cy="5091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FB8F2-B896-AB2C-0171-DB0C2600C206}"/>
              </a:ext>
            </a:extLst>
          </p:cNvPr>
          <p:cNvSpPr txBox="1"/>
          <p:nvPr/>
        </p:nvSpPr>
        <p:spPr>
          <a:xfrm>
            <a:off x="228600" y="273701"/>
            <a:ext cx="3615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K-Means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군집 분석 </a:t>
            </a:r>
            <a:r>
              <a:rPr lang="ko-KR" altLang="en-US" dirty="0"/>
              <a:t>시각화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E57DD-020D-F7C1-2123-3AE47DA737D6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02.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EF682B-B9DF-B63E-5A23-C73B60B16FE8}"/>
              </a:ext>
            </a:extLst>
          </p:cNvPr>
          <p:cNvSpPr txBox="1"/>
          <p:nvPr/>
        </p:nvSpPr>
        <p:spPr>
          <a:xfrm>
            <a:off x="175966" y="722984"/>
            <a:ext cx="105324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실루엣 계수 값이 상대적으로 높은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K-Means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채택하여 군집 결과를 시각화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94A7D-2D3F-322A-2C04-94C48E6EE108}"/>
              </a:ext>
            </a:extLst>
          </p:cNvPr>
          <p:cNvSpPr txBox="1"/>
          <p:nvPr/>
        </p:nvSpPr>
        <p:spPr>
          <a:xfrm>
            <a:off x="9377339" y="467526"/>
            <a:ext cx="282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1 ]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09984A-762C-5C0C-9D42-52A25F02E88E}"/>
              </a:ext>
            </a:extLst>
          </p:cNvPr>
          <p:cNvSpPr txBox="1"/>
          <p:nvPr/>
        </p:nvSpPr>
        <p:spPr>
          <a:xfrm>
            <a:off x="9377339" y="2660994"/>
            <a:ext cx="282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2 ]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56F6E7-0748-52BE-1E21-4F9673C39FBD}"/>
              </a:ext>
            </a:extLst>
          </p:cNvPr>
          <p:cNvSpPr txBox="1"/>
          <p:nvPr/>
        </p:nvSpPr>
        <p:spPr>
          <a:xfrm>
            <a:off x="9377339" y="4838968"/>
            <a:ext cx="282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3 ]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438B4C6-1331-2532-C0F8-6BB01BCBF052}"/>
              </a:ext>
            </a:extLst>
          </p:cNvPr>
          <p:cNvSpPr/>
          <p:nvPr/>
        </p:nvSpPr>
        <p:spPr>
          <a:xfrm>
            <a:off x="287381" y="1255754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4D0F91-DF9D-9716-9DE8-2D5711F1CD18}"/>
              </a:ext>
            </a:extLst>
          </p:cNvPr>
          <p:cNvSpPr txBox="1"/>
          <p:nvPr/>
        </p:nvSpPr>
        <p:spPr>
          <a:xfrm>
            <a:off x="385732" y="1209844"/>
            <a:ext cx="345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서울시 침수 유형별 군집 지도</a:t>
            </a:r>
          </a:p>
        </p:txBody>
      </p:sp>
      <p:pic>
        <p:nvPicPr>
          <p:cNvPr id="3" name="그림 2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FA7522D8-EE3F-2EEE-7469-665CBB850A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4" y="1789038"/>
            <a:ext cx="4121990" cy="437352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950233C-6DCD-DE97-9109-7734BB410781}"/>
              </a:ext>
            </a:extLst>
          </p:cNvPr>
          <p:cNvGrpSpPr/>
          <p:nvPr/>
        </p:nvGrpSpPr>
        <p:grpSpPr>
          <a:xfrm>
            <a:off x="3646790" y="1875780"/>
            <a:ext cx="1128643" cy="763199"/>
            <a:chOff x="7221850" y="1623599"/>
            <a:chExt cx="1128643" cy="76319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FA31A2-200E-BA04-1522-A915DA019557}"/>
                </a:ext>
              </a:extLst>
            </p:cNvPr>
            <p:cNvSpPr/>
            <p:nvPr/>
          </p:nvSpPr>
          <p:spPr>
            <a:xfrm>
              <a:off x="7221850" y="1623599"/>
              <a:ext cx="769228" cy="747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40BDA1C-3830-46F2-7E8D-AFF06ABA3875}"/>
                </a:ext>
              </a:extLst>
            </p:cNvPr>
            <p:cNvSpPr/>
            <p:nvPr/>
          </p:nvSpPr>
          <p:spPr>
            <a:xfrm>
              <a:off x="7278665" y="1715015"/>
              <a:ext cx="94589" cy="116841"/>
            </a:xfrm>
            <a:prstGeom prst="rect">
              <a:avLst/>
            </a:prstGeom>
            <a:solidFill>
              <a:srgbClr val="60EE5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17507C-3C86-19E2-59F6-672AA9666D62}"/>
                </a:ext>
              </a:extLst>
            </p:cNvPr>
            <p:cNvSpPr txBox="1"/>
            <p:nvPr/>
          </p:nvSpPr>
          <p:spPr>
            <a:xfrm>
              <a:off x="7378771" y="1661699"/>
              <a:ext cx="968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그룹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1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7D8394-C1F0-C0FE-2074-453309755A53}"/>
                </a:ext>
              </a:extLst>
            </p:cNvPr>
            <p:cNvSpPr/>
            <p:nvPr/>
          </p:nvSpPr>
          <p:spPr>
            <a:xfrm>
              <a:off x="7275862" y="1939066"/>
              <a:ext cx="94589" cy="116841"/>
            </a:xfrm>
            <a:prstGeom prst="rect">
              <a:avLst/>
            </a:prstGeom>
            <a:solidFill>
              <a:srgbClr val="E41A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CFE0F8-66A9-8256-2138-5CB073FCC49A}"/>
                </a:ext>
              </a:extLst>
            </p:cNvPr>
            <p:cNvSpPr txBox="1"/>
            <p:nvPr/>
          </p:nvSpPr>
          <p:spPr>
            <a:xfrm>
              <a:off x="7381574" y="1885750"/>
              <a:ext cx="968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그룹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2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23D8E0F-1BC4-2BE9-F8A9-7B42C344501A}"/>
                </a:ext>
              </a:extLst>
            </p:cNvPr>
            <p:cNvSpPr/>
            <p:nvPr/>
          </p:nvSpPr>
          <p:spPr>
            <a:xfrm>
              <a:off x="7275862" y="2163115"/>
              <a:ext cx="94589" cy="116841"/>
            </a:xfrm>
            <a:prstGeom prst="rect">
              <a:avLst/>
            </a:prstGeom>
            <a:solidFill>
              <a:srgbClr val="9DBCF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65F6D9-E76F-DDFC-8FC4-B5C833A15734}"/>
                </a:ext>
              </a:extLst>
            </p:cNvPr>
            <p:cNvSpPr txBox="1"/>
            <p:nvPr/>
          </p:nvSpPr>
          <p:spPr>
            <a:xfrm>
              <a:off x="7381574" y="2109799"/>
              <a:ext cx="968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그룹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3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8C7E2F1-FEAA-0D1E-81DF-4887471004A9}"/>
              </a:ext>
            </a:extLst>
          </p:cNvPr>
          <p:cNvSpPr txBox="1"/>
          <p:nvPr/>
        </p:nvSpPr>
        <p:spPr>
          <a:xfrm>
            <a:off x="950034" y="1662326"/>
            <a:ext cx="26199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kern="0" spc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[ K-Means</a:t>
            </a:r>
            <a:r>
              <a:rPr lang="ko-KR" altLang="en-US" sz="1200" dirty="0"/>
              <a:t> 군집 분석 시각화 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4C4824A0-203C-69EE-68A5-5B21000C192B}"/>
              </a:ext>
            </a:extLst>
          </p:cNvPr>
          <p:cNvSpPr/>
          <p:nvPr/>
        </p:nvSpPr>
        <p:spPr>
          <a:xfrm>
            <a:off x="2144655" y="3461353"/>
            <a:ext cx="1680488" cy="1598136"/>
          </a:xfrm>
          <a:custGeom>
            <a:avLst/>
            <a:gdLst>
              <a:gd name="connsiteX0" fmla="*/ 831699 w 1680488"/>
              <a:gd name="connsiteY0" fmla="*/ 0 h 1598136"/>
              <a:gd name="connsiteX1" fmla="*/ 1680488 w 1680488"/>
              <a:gd name="connsiteY1" fmla="*/ 799068 h 1598136"/>
              <a:gd name="connsiteX2" fmla="*/ 831699 w 1680488"/>
              <a:gd name="connsiteY2" fmla="*/ 1598136 h 1598136"/>
              <a:gd name="connsiteX3" fmla="*/ 155 w 1680488"/>
              <a:gd name="connsiteY3" fmla="*/ 960108 h 1598136"/>
              <a:gd name="connsiteX4" fmla="*/ 0 w 1680488"/>
              <a:gd name="connsiteY4" fmla="*/ 958663 h 1598136"/>
              <a:gd name="connsiteX5" fmla="*/ 56887 w 1680488"/>
              <a:gd name="connsiteY5" fmla="*/ 931198 h 1598136"/>
              <a:gd name="connsiteX6" fmla="*/ 431110 w 1680488"/>
              <a:gd name="connsiteY6" fmla="*/ 305145 h 1598136"/>
              <a:gd name="connsiteX7" fmla="*/ 413866 w 1680488"/>
              <a:gd name="connsiteY7" fmla="*/ 152987 h 1598136"/>
              <a:gd name="connsiteX8" fmla="*/ 400388 w 1680488"/>
              <a:gd name="connsiteY8" fmla="*/ 114366 h 1598136"/>
              <a:gd name="connsiteX9" fmla="*/ 501312 w 1680488"/>
              <a:gd name="connsiteY9" fmla="*/ 62795 h 1598136"/>
              <a:gd name="connsiteX10" fmla="*/ 831699 w 1680488"/>
              <a:gd name="connsiteY10" fmla="*/ 0 h 159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0488" h="1598136">
                <a:moveTo>
                  <a:pt x="831699" y="0"/>
                </a:moveTo>
                <a:cubicBezTo>
                  <a:pt x="1300472" y="0"/>
                  <a:pt x="1680488" y="357755"/>
                  <a:pt x="1680488" y="799068"/>
                </a:cubicBezTo>
                <a:cubicBezTo>
                  <a:pt x="1680488" y="1240381"/>
                  <a:pt x="1300472" y="1598136"/>
                  <a:pt x="831699" y="1598136"/>
                </a:cubicBezTo>
                <a:cubicBezTo>
                  <a:pt x="421523" y="1598136"/>
                  <a:pt x="79301" y="1324230"/>
                  <a:pt x="155" y="960108"/>
                </a:cubicBezTo>
                <a:lnTo>
                  <a:pt x="0" y="958663"/>
                </a:lnTo>
                <a:lnTo>
                  <a:pt x="56887" y="931198"/>
                </a:lnTo>
                <a:cubicBezTo>
                  <a:pt x="282666" y="795520"/>
                  <a:pt x="431110" y="565753"/>
                  <a:pt x="431110" y="305145"/>
                </a:cubicBezTo>
                <a:cubicBezTo>
                  <a:pt x="431110" y="253024"/>
                  <a:pt x="425172" y="202136"/>
                  <a:pt x="413866" y="152987"/>
                </a:cubicBezTo>
                <a:lnTo>
                  <a:pt x="400388" y="114366"/>
                </a:lnTo>
                <a:lnTo>
                  <a:pt x="501312" y="62795"/>
                </a:lnTo>
                <a:cubicBezTo>
                  <a:pt x="602860" y="22360"/>
                  <a:pt x="714506" y="0"/>
                  <a:pt x="831699" y="0"/>
                </a:cubicBezTo>
                <a:close/>
              </a:path>
            </a:pathLst>
          </a:custGeom>
          <a:noFill/>
          <a:ln>
            <a:solidFill>
              <a:srgbClr val="60EE5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8AAFBB-EF5C-807A-496C-0BCA38D32790}"/>
              </a:ext>
            </a:extLst>
          </p:cNvPr>
          <p:cNvSpPr/>
          <p:nvPr/>
        </p:nvSpPr>
        <p:spPr>
          <a:xfrm rot="1128481">
            <a:off x="1819387" y="2712263"/>
            <a:ext cx="1906449" cy="595586"/>
          </a:xfrm>
          <a:prstGeom prst="ellipse">
            <a:avLst/>
          </a:prstGeom>
          <a:noFill/>
          <a:ln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5F0CE62-6C1D-1BD6-72A0-A89DD0F832C2}"/>
              </a:ext>
            </a:extLst>
          </p:cNvPr>
          <p:cNvSpPr/>
          <p:nvPr/>
        </p:nvSpPr>
        <p:spPr>
          <a:xfrm>
            <a:off x="837367" y="3083660"/>
            <a:ext cx="1680488" cy="14378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3AC86A4-766C-42D2-5346-910F5432F5C2}"/>
              </a:ext>
            </a:extLst>
          </p:cNvPr>
          <p:cNvCxnSpPr>
            <a:cxnSpLocks/>
          </p:cNvCxnSpPr>
          <p:nvPr/>
        </p:nvCxnSpPr>
        <p:spPr>
          <a:xfrm>
            <a:off x="2037030" y="2190879"/>
            <a:ext cx="0" cy="20294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21DD1C-8550-E45A-4AA6-7A5EE0AD429D}"/>
              </a:ext>
            </a:extLst>
          </p:cNvPr>
          <p:cNvCxnSpPr>
            <a:cxnSpLocks/>
          </p:cNvCxnSpPr>
          <p:nvPr/>
        </p:nvCxnSpPr>
        <p:spPr>
          <a:xfrm flipH="1" flipV="1">
            <a:off x="2037030" y="4220314"/>
            <a:ext cx="1804157" cy="5334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0495913-AA63-0F90-4C95-94801C681B61}"/>
              </a:ext>
            </a:extLst>
          </p:cNvPr>
          <p:cNvCxnSpPr>
            <a:cxnSpLocks/>
          </p:cNvCxnSpPr>
          <p:nvPr/>
        </p:nvCxnSpPr>
        <p:spPr>
          <a:xfrm flipV="1">
            <a:off x="820951" y="4220314"/>
            <a:ext cx="1214674" cy="106014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A895EAD-55DE-3669-8366-B6335D66AE8F}"/>
              </a:ext>
            </a:extLst>
          </p:cNvPr>
          <p:cNvSpPr txBox="1"/>
          <p:nvPr/>
        </p:nvSpPr>
        <p:spPr>
          <a:xfrm>
            <a:off x="5700409" y="1662326"/>
            <a:ext cx="28264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kern="0" spc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[ </a:t>
            </a:r>
            <a:r>
              <a:rPr lang="ko-KR" altLang="en-US" dirty="0"/>
              <a:t>서울시 침수 유형별 군집 지도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ED5EEB2-0838-8681-09E6-60CDCD0FE4EC}"/>
              </a:ext>
            </a:extLst>
          </p:cNvPr>
          <p:cNvSpPr txBox="1"/>
          <p:nvPr/>
        </p:nvSpPr>
        <p:spPr>
          <a:xfrm>
            <a:off x="78240" y="6121105"/>
            <a:ext cx="8475164" cy="73866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050" dirty="0"/>
              <a:t>* </a:t>
            </a:r>
            <a:r>
              <a:rPr lang="ko-KR" altLang="en-US" sz="1050" dirty="0"/>
              <a:t>군집화 된 그룹을 통해 각 그룹간 특징을 의사결정나무 회귀분석과 선형회귀분석을 사용하여 분석하기로 함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* </a:t>
            </a:r>
            <a:r>
              <a:rPr lang="ko-KR" altLang="en-US" sz="1050" dirty="0"/>
              <a:t>의사결정나무 회귀분석은 요인간의 비선형관계에도 유연한 해석이 가능함</a:t>
            </a:r>
            <a:r>
              <a:rPr lang="en-US" altLang="ko-KR" sz="1050" dirty="0"/>
              <a:t>. </a:t>
            </a:r>
            <a:r>
              <a:rPr lang="ko-KR" altLang="en-US" sz="1050" dirty="0"/>
              <a:t>의사결정나무 회귀분석을 사용하여 침수빈도에 영향을 끼치는 주요 요인을 색출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* </a:t>
            </a:r>
            <a:r>
              <a:rPr lang="ko-KR" altLang="en-US" sz="1050" dirty="0"/>
              <a:t>선형회귀분석은</a:t>
            </a:r>
            <a:r>
              <a:rPr lang="en-US" altLang="ko-KR" sz="1050" dirty="0"/>
              <a:t> </a:t>
            </a:r>
            <a:r>
              <a:rPr lang="ko-KR" altLang="en-US" sz="1050" dirty="0"/>
              <a:t>침수빈도와 요소 간의 수식을 만들면 요인의 변화에 따른 침수빈도의 변화를 수치적으로 해석할 수 있음</a:t>
            </a:r>
            <a:r>
              <a:rPr lang="en-US" altLang="ko-KR" sz="1050" dirty="0"/>
              <a:t>. </a:t>
            </a:r>
          </a:p>
          <a:p>
            <a:r>
              <a:rPr lang="ko-KR" altLang="en-US" sz="1050" dirty="0"/>
              <a:t>   의사결정나무 회귀분석에서 색출된 주요요인들을 고려하여 선형회귀분석을 실시하였으며 설명력을 높이기 위해 후진제거법을 사용함</a:t>
            </a:r>
            <a:endParaRPr lang="en-US" altLang="ko-KR" sz="105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F3DCD98-6F73-00AA-A4A4-8B7D29D46F3B}"/>
              </a:ext>
            </a:extLst>
          </p:cNvPr>
          <p:cNvCxnSpPr/>
          <p:nvPr/>
        </p:nvCxnSpPr>
        <p:spPr>
          <a:xfrm>
            <a:off x="4315822" y="3010056"/>
            <a:ext cx="5160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4C8F280D-9145-0497-52F1-1D1376CF0331}"/>
              </a:ext>
            </a:extLst>
          </p:cNvPr>
          <p:cNvCxnSpPr>
            <a:cxnSpLocks/>
          </p:cNvCxnSpPr>
          <p:nvPr/>
        </p:nvCxnSpPr>
        <p:spPr>
          <a:xfrm>
            <a:off x="8874645" y="1492927"/>
            <a:ext cx="720000" cy="0"/>
          </a:xfrm>
          <a:prstGeom prst="straightConnector1">
            <a:avLst/>
          </a:prstGeom>
          <a:ln w="38100">
            <a:solidFill>
              <a:srgbClr val="60EE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E6BAA38-5ADF-5B7E-DD03-B7D2B1B56204}"/>
              </a:ext>
            </a:extLst>
          </p:cNvPr>
          <p:cNvCxnSpPr>
            <a:cxnSpLocks/>
          </p:cNvCxnSpPr>
          <p:nvPr/>
        </p:nvCxnSpPr>
        <p:spPr>
          <a:xfrm>
            <a:off x="8874645" y="3480542"/>
            <a:ext cx="720000" cy="0"/>
          </a:xfrm>
          <a:prstGeom prst="straightConnector1">
            <a:avLst/>
          </a:prstGeom>
          <a:ln w="38100">
            <a:solidFill>
              <a:srgbClr val="EF57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23695DC-6E3A-F862-3BB8-22887F70C8AB}"/>
              </a:ext>
            </a:extLst>
          </p:cNvPr>
          <p:cNvCxnSpPr>
            <a:cxnSpLocks/>
          </p:cNvCxnSpPr>
          <p:nvPr/>
        </p:nvCxnSpPr>
        <p:spPr>
          <a:xfrm>
            <a:off x="8874645" y="5445014"/>
            <a:ext cx="720000" cy="0"/>
          </a:xfrm>
          <a:prstGeom prst="straightConnector1">
            <a:avLst/>
          </a:prstGeom>
          <a:ln w="38100">
            <a:solidFill>
              <a:srgbClr val="67B0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0DA47B1-7BB9-646E-927D-4653704E26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617" y="514960"/>
            <a:ext cx="2880000" cy="20366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B0CC50-F4AD-2A16-7DBD-53B7675197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64" y="2756791"/>
            <a:ext cx="2880000" cy="20366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E17EA7-0CBA-9C1A-1F3E-B9D297845D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083" y="4909468"/>
            <a:ext cx="2880000" cy="20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04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이(가) 표시된 사진&#10;&#10;자동 생성된 설명">
            <a:extLst>
              <a:ext uri="{FF2B5EF4-FFF2-40B4-BE49-F238E27FC236}">
                <a16:creationId xmlns:a16="http://schemas.microsoft.com/office/drawing/2014/main" id="{296B8EDF-EA6C-9465-08AB-BF2B24939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23" y="1416726"/>
            <a:ext cx="4371227" cy="205632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3AA461-052A-0600-F2C9-A7DE7E41D8A3}"/>
              </a:ext>
            </a:extLst>
          </p:cNvPr>
          <p:cNvSpPr/>
          <p:nvPr/>
        </p:nvSpPr>
        <p:spPr>
          <a:xfrm>
            <a:off x="3916865" y="4338351"/>
            <a:ext cx="789189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9D29FE-859C-F167-571D-663C02A69B1A}"/>
              </a:ext>
            </a:extLst>
          </p:cNvPr>
          <p:cNvSpPr/>
          <p:nvPr/>
        </p:nvSpPr>
        <p:spPr>
          <a:xfrm>
            <a:off x="228600" y="4338351"/>
            <a:ext cx="2407578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99B8A89-F668-FB2B-ABA8-463DE2AFB9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54" b="9801"/>
          <a:stretch/>
        </p:blipFill>
        <p:spPr>
          <a:xfrm>
            <a:off x="244978" y="4632454"/>
            <a:ext cx="2890895" cy="15025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E0FF45-F05F-D745-04CC-62F1FF89A584}"/>
              </a:ext>
            </a:extLst>
          </p:cNvPr>
          <p:cNvSpPr/>
          <p:nvPr/>
        </p:nvSpPr>
        <p:spPr>
          <a:xfrm>
            <a:off x="236698" y="1422264"/>
            <a:ext cx="1396172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A5AD3-82CB-53BA-95E0-F285E241150F}"/>
              </a:ext>
            </a:extLst>
          </p:cNvPr>
          <p:cNvSpPr txBox="1"/>
          <p:nvPr/>
        </p:nvSpPr>
        <p:spPr>
          <a:xfrm>
            <a:off x="228600" y="273701"/>
            <a:ext cx="707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그룹별 회귀분석 </a:t>
            </a:r>
            <a:r>
              <a:rPr lang="en-US" altLang="ko-KR" dirty="0"/>
              <a:t>– </a:t>
            </a:r>
            <a:r>
              <a:rPr lang="ko-KR" altLang="en-US" dirty="0"/>
              <a:t>의사결정나무회귀</a:t>
            </a:r>
            <a:r>
              <a:rPr lang="en-US" altLang="ko-KR" dirty="0"/>
              <a:t>&amp;</a:t>
            </a:r>
            <a:r>
              <a:rPr lang="ko-KR" altLang="en-US" dirty="0"/>
              <a:t>다중선형회귀분석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007254-9F19-E342-1EED-4D0ECD8874C8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03.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8E45-8CE0-E689-1B8F-36A2996CE71A}"/>
              </a:ext>
            </a:extLst>
          </p:cNvPr>
          <p:cNvSpPr txBox="1"/>
          <p:nvPr/>
        </p:nvSpPr>
        <p:spPr>
          <a:xfrm>
            <a:off x="228600" y="4346903"/>
            <a:ext cx="3630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회귀분석 변수 별 계수 및 유의도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9032C-89BF-B24A-A1FA-E11B120A073E}"/>
              </a:ext>
            </a:extLst>
          </p:cNvPr>
          <p:cNvSpPr txBox="1"/>
          <p:nvPr/>
        </p:nvSpPr>
        <p:spPr>
          <a:xfrm>
            <a:off x="228600" y="1125804"/>
            <a:ext cx="2407578" cy="276999"/>
          </a:xfrm>
          <a:prstGeom prst="rect">
            <a:avLst/>
          </a:prstGeom>
          <a:solidFill>
            <a:srgbClr val="081F4A"/>
          </a:solidFill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의사결정나무 회귀분석 </a:t>
            </a:r>
            <a:r>
              <a:rPr lang="en-US" altLang="ko-KR" sz="1200" dirty="0"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R²</a:t>
            </a:r>
            <a:r>
              <a:rPr lang="ko-KR" altLang="en-US" sz="1200" dirty="0"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200" dirty="0"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:0.897</a:t>
            </a:r>
            <a:endParaRPr lang="ko-KR" altLang="en-US" sz="1200" dirty="0">
              <a:solidFill>
                <a:srgbClr val="FFFC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F63DB5-1DA0-1D6D-204A-1C7E20D70CF8}"/>
              </a:ext>
            </a:extLst>
          </p:cNvPr>
          <p:cNvSpPr txBox="1"/>
          <p:nvPr/>
        </p:nvSpPr>
        <p:spPr>
          <a:xfrm>
            <a:off x="228600" y="4005158"/>
            <a:ext cx="2268337" cy="276999"/>
          </a:xfrm>
          <a:prstGeom prst="rect">
            <a:avLst/>
          </a:prstGeom>
          <a:solidFill>
            <a:srgbClr val="081F4A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다중선형회귀분석 </a:t>
            </a:r>
            <a:r>
              <a:rPr lang="en-US" altLang="ko-KR" dirty="0">
                <a:solidFill>
                  <a:srgbClr val="FFFC00"/>
                </a:solidFill>
              </a:rPr>
              <a:t>R²</a:t>
            </a:r>
            <a:r>
              <a:rPr lang="ko-KR" altLang="en-US" dirty="0">
                <a:solidFill>
                  <a:srgbClr val="FFFC00"/>
                </a:solidFill>
              </a:rPr>
              <a:t> </a:t>
            </a:r>
            <a:r>
              <a:rPr lang="en-US" altLang="ko-KR" dirty="0">
                <a:solidFill>
                  <a:srgbClr val="FFFC00"/>
                </a:solidFill>
              </a:rPr>
              <a:t>:</a:t>
            </a:r>
            <a:r>
              <a:rPr lang="ko-KR" altLang="en-US" dirty="0">
                <a:solidFill>
                  <a:srgbClr val="FFFC00"/>
                </a:solidFill>
              </a:rPr>
              <a:t> </a:t>
            </a:r>
            <a:r>
              <a:rPr lang="en-US" altLang="ko-KR" dirty="0">
                <a:solidFill>
                  <a:srgbClr val="FFFC00"/>
                </a:solidFill>
              </a:rPr>
              <a:t>0.433 </a:t>
            </a:r>
            <a:endParaRPr lang="ko-KR" altLang="en-US" dirty="0">
              <a:solidFill>
                <a:srgbClr val="FFFC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A69C3-F918-EA4A-4A67-D7192D5D6437}"/>
              </a:ext>
            </a:extLst>
          </p:cNvPr>
          <p:cNvSpPr txBox="1"/>
          <p:nvPr/>
        </p:nvSpPr>
        <p:spPr>
          <a:xfrm>
            <a:off x="269240" y="1412533"/>
            <a:ext cx="223170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의사결정나무 회귀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957BC-5D1A-F353-CD0E-4061A190F12D}"/>
              </a:ext>
            </a:extLst>
          </p:cNvPr>
          <p:cNvSpPr txBox="1"/>
          <p:nvPr/>
        </p:nvSpPr>
        <p:spPr>
          <a:xfrm>
            <a:off x="175967" y="722985"/>
            <a:ext cx="3369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군집 분석으로 묶은 그룹별 특성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–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0CEF82-2B12-36E2-D404-58797CFCBA2E}"/>
              </a:ext>
            </a:extLst>
          </p:cNvPr>
          <p:cNvGrpSpPr/>
          <p:nvPr/>
        </p:nvGrpSpPr>
        <p:grpSpPr>
          <a:xfrm rot="16200000">
            <a:off x="8427595" y="4605824"/>
            <a:ext cx="369332" cy="279705"/>
            <a:chOff x="3797718" y="5913765"/>
            <a:chExt cx="369332" cy="279705"/>
          </a:xfrm>
        </p:grpSpPr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E5799B8F-8AE4-9560-2C52-B713B77FA2A8}"/>
                </a:ext>
              </a:extLst>
            </p:cNvPr>
            <p:cNvSpPr/>
            <p:nvPr/>
          </p:nvSpPr>
          <p:spPr>
            <a:xfrm rot="5400000">
              <a:off x="3910821" y="5937242"/>
              <a:ext cx="143125" cy="369332"/>
            </a:xfrm>
            <a:prstGeom prst="chevron">
              <a:avLst/>
            </a:prstGeom>
            <a:solidFill>
              <a:srgbClr val="081F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B1DD5464-BB6E-85C8-CFFC-5DA6C7667D6E}"/>
                </a:ext>
              </a:extLst>
            </p:cNvPr>
            <p:cNvSpPr/>
            <p:nvPr/>
          </p:nvSpPr>
          <p:spPr>
            <a:xfrm rot="5400000">
              <a:off x="3910821" y="5800662"/>
              <a:ext cx="143125" cy="369332"/>
            </a:xfrm>
            <a:prstGeom prst="chevron">
              <a:avLst/>
            </a:prstGeom>
            <a:solidFill>
              <a:srgbClr val="081F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C2B039-4995-A56C-1AF3-26112EF1EC15}"/>
              </a:ext>
            </a:extLst>
          </p:cNvPr>
          <p:cNvSpPr txBox="1"/>
          <p:nvPr/>
        </p:nvSpPr>
        <p:spPr>
          <a:xfrm>
            <a:off x="175966" y="3513234"/>
            <a:ext cx="829644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회귀나무를 이용해 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침수 빈도를 결정하는 주요 변수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‘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배수등급 양호비율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일일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최대강수량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도로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&amp;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건물면적 비율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하천면적 비율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</a:p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녹지면적 비율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’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도출함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A91FA-6B5C-59E9-7654-AA9DDF43AF9B}"/>
              </a:ext>
            </a:extLst>
          </p:cNvPr>
          <p:cNvSpPr txBox="1"/>
          <p:nvPr/>
        </p:nvSpPr>
        <p:spPr>
          <a:xfrm>
            <a:off x="165679" y="6342321"/>
            <a:ext cx="532417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선형회귀를 이용해 도출한 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침수빈도와 변수 간의 관계식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선형관계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도출함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BA080-0680-621F-7E8D-7B4009689D0A}"/>
                  </a:ext>
                </a:extLst>
              </p:cNvPr>
              <p:cNvSpPr txBox="1"/>
              <p:nvPr/>
            </p:nvSpPr>
            <p:spPr>
              <a:xfrm>
                <a:off x="3936854" y="4280169"/>
                <a:ext cx="4377494" cy="1731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sym typeface="Cambria Math"/>
                      </a:rPr>
                      <m:t>침수횟수</m:t>
                    </m:r>
                  </m:oMath>
                </a14:m>
                <a:r>
                  <a:rPr lang="en-US" altLang="ko-KR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 =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14139.518 *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면적당 지하건물밀도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(-0.02) *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집중호우발생횟수</a:t>
                </a:r>
                <a:endParaRPr lang="en-US" altLang="ko-KR" sz="12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(-0.131) *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하천까지의 거리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0.086 * </a:t>
                </a:r>
                <a:r>
                  <a:rPr lang="ko-KR" altLang="en-US" sz="1200" dirty="0" err="1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일일최대강수량</a:t>
                </a:r>
                <a:endParaRPr lang="en-US" altLang="ko-KR" sz="1200" dirty="0"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(-22.217) *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도로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&amp;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건물면적비율</a:t>
                </a:r>
                <a:endParaRPr lang="en-US" altLang="ko-KR" sz="12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(-97.338) *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배수등급 양호비율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+ 217.7 </a:t>
                </a:r>
              </a:p>
              <a:p>
                <a:pPr>
                  <a:lnSpc>
                    <a:spcPct val="150000"/>
                  </a:lnSpc>
                </a:pPr>
                <a:endParaRPr lang="ko-KR" altLang="en-US" sz="1200" b="0" dirty="0">
                  <a:ln>
                    <a:noFill/>
                  </a:ln>
                  <a:solidFill>
                    <a:srgbClr val="081F4A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BA080-0680-621F-7E8D-7B4009689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854" y="4280169"/>
                <a:ext cx="4377494" cy="1731243"/>
              </a:xfrm>
              <a:prstGeom prst="rect">
                <a:avLst/>
              </a:prstGeom>
              <a:blipFill>
                <a:blip r:embed="rId5"/>
                <a:stretch>
                  <a:fillRect l="-1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2507714-5736-BE32-B4D8-BD7AC8F9B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823679"/>
              </p:ext>
            </p:extLst>
          </p:nvPr>
        </p:nvGraphicFramePr>
        <p:xfrm>
          <a:off x="7221109" y="1919239"/>
          <a:ext cx="1768469" cy="1363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6983">
                  <a:extLst>
                    <a:ext uri="{9D8B030D-6E8A-4147-A177-3AD203B41FA5}">
                      <a16:colId xmlns:a16="http://schemas.microsoft.com/office/drawing/2014/main" val="4041127277"/>
                    </a:ext>
                  </a:extLst>
                </a:gridCol>
                <a:gridCol w="781486">
                  <a:extLst>
                    <a:ext uri="{9D8B030D-6E8A-4147-A177-3AD203B41FA5}">
                      <a16:colId xmlns:a16="http://schemas.microsoft.com/office/drawing/2014/main" val="1427112770"/>
                    </a:ext>
                  </a:extLst>
                </a:gridCol>
              </a:tblGrid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feature_name</a:t>
                      </a:r>
                      <a:endParaRPr 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infomation_gain</a:t>
                      </a:r>
                      <a:endParaRPr 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482256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배수등급 양호비율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49.2474098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36102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일일 </a:t>
                      </a:r>
                      <a:r>
                        <a:rPr lang="ko-KR" altLang="en-US" sz="8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최대강수량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40.2233156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621292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도로</a:t>
                      </a:r>
                      <a:r>
                        <a:rPr lang="en-US" altLang="ko-KR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&amp;</a:t>
                      </a:r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건물</a:t>
                      </a:r>
                      <a:r>
                        <a:rPr lang="en-US" altLang="ko-KR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면적</a:t>
                      </a:r>
                      <a:r>
                        <a:rPr lang="en-US" altLang="ko-KR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비율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10.4492988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81753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하천면적</a:t>
                      </a:r>
                      <a:r>
                        <a:rPr lang="en-US" altLang="ko-KR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면적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0.0474043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07911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녹지</a:t>
                      </a:r>
                      <a:r>
                        <a:rPr lang="en-US" altLang="ko-KR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면적</a:t>
                      </a:r>
                      <a:r>
                        <a:rPr lang="en-US" altLang="ko-KR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비율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0.0325715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808620"/>
                  </a:ext>
                </a:extLst>
              </a:tr>
            </a:tbl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0747BD5-FACF-5549-0AEE-C4B80DA3DF18}"/>
              </a:ext>
            </a:extLst>
          </p:cNvPr>
          <p:cNvGraphicFramePr/>
          <p:nvPr/>
        </p:nvGraphicFramePr>
        <p:xfrm>
          <a:off x="4599628" y="1646291"/>
          <a:ext cx="2621481" cy="1870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A38409-C74B-84A1-E2DD-9F08ADB15F3E}"/>
              </a:ext>
            </a:extLst>
          </p:cNvPr>
          <p:cNvSpPr/>
          <p:nvPr/>
        </p:nvSpPr>
        <p:spPr>
          <a:xfrm>
            <a:off x="9114947" y="1219200"/>
            <a:ext cx="2895164" cy="282342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BCAF4-7A99-11DC-7796-6A65C6C1D65F}"/>
              </a:ext>
            </a:extLst>
          </p:cNvPr>
          <p:cNvSpPr txBox="1"/>
          <p:nvPr/>
        </p:nvSpPr>
        <p:spPr>
          <a:xfrm>
            <a:off x="9473225" y="1115059"/>
            <a:ext cx="22190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 –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행정동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100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3E2C5C-26C3-A699-814E-F67979F28F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818" y="1358026"/>
            <a:ext cx="3600000" cy="25457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7649AB5-D13B-2F02-6A05-F460C6AE5CC4}"/>
              </a:ext>
            </a:extLst>
          </p:cNvPr>
          <p:cNvSpPr/>
          <p:nvPr/>
        </p:nvSpPr>
        <p:spPr>
          <a:xfrm>
            <a:off x="4708932" y="1412533"/>
            <a:ext cx="1396172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80C6E-F55C-70EF-5CF2-A5BE943F34B1}"/>
              </a:ext>
            </a:extLst>
          </p:cNvPr>
          <p:cNvSpPr txBox="1"/>
          <p:nvPr/>
        </p:nvSpPr>
        <p:spPr>
          <a:xfrm>
            <a:off x="4775501" y="1402803"/>
            <a:ext cx="1428714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information gain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5D0402-212B-2D53-FC71-A14B75A6F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38" r="5897"/>
          <a:stretch/>
        </p:blipFill>
        <p:spPr>
          <a:xfrm>
            <a:off x="264856" y="4789385"/>
            <a:ext cx="2838299" cy="1332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46B0EC-0655-17E5-B617-9D677F030C20}"/>
              </a:ext>
            </a:extLst>
          </p:cNvPr>
          <p:cNvSpPr/>
          <p:nvPr/>
        </p:nvSpPr>
        <p:spPr>
          <a:xfrm>
            <a:off x="9115329" y="4338351"/>
            <a:ext cx="2894400" cy="1177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E4C4B1-9BA3-4F65-D91C-B2489CDAD0A4}"/>
              </a:ext>
            </a:extLst>
          </p:cNvPr>
          <p:cNvSpPr/>
          <p:nvPr/>
        </p:nvSpPr>
        <p:spPr>
          <a:xfrm>
            <a:off x="9536513" y="4877640"/>
            <a:ext cx="2031829" cy="342060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B78364-4DBC-55B6-5DEB-33CA99905755}"/>
              </a:ext>
            </a:extLst>
          </p:cNvPr>
          <p:cNvSpPr/>
          <p:nvPr/>
        </p:nvSpPr>
        <p:spPr>
          <a:xfrm>
            <a:off x="9114947" y="4280169"/>
            <a:ext cx="2895164" cy="11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공통적 특징 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endParaRPr lang="en-US" altLang="ko-KR" sz="1600" dirty="0">
              <a:solidFill>
                <a:schemeClr val="tx1"/>
              </a:solidFill>
              <a:highlight>
                <a:srgbClr val="FFFF00"/>
              </a:highligh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치수 및 배수 시설 정비</a:t>
            </a:r>
            <a:endParaRPr lang="en-US" altLang="ko-KR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25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D5394C-38D4-67ED-51B2-B0B73D9C11E2}"/>
              </a:ext>
            </a:extLst>
          </p:cNvPr>
          <p:cNvSpPr/>
          <p:nvPr/>
        </p:nvSpPr>
        <p:spPr>
          <a:xfrm>
            <a:off x="9115329" y="4338351"/>
            <a:ext cx="2894400" cy="1177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90C882-7100-BAE3-FCB0-948A8074C64B}"/>
              </a:ext>
            </a:extLst>
          </p:cNvPr>
          <p:cNvSpPr/>
          <p:nvPr/>
        </p:nvSpPr>
        <p:spPr>
          <a:xfrm>
            <a:off x="9536513" y="4877640"/>
            <a:ext cx="2031829" cy="342060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케치, 도표, 라인, 그림이(가) 표시된 사진&#10;&#10;자동 생성된 설명">
            <a:extLst>
              <a:ext uri="{FF2B5EF4-FFF2-40B4-BE49-F238E27FC236}">
                <a16:creationId xmlns:a16="http://schemas.microsoft.com/office/drawing/2014/main" id="{41C9CA25-E8FE-94E2-EE8F-1B61713652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" y="1518596"/>
            <a:ext cx="4210962" cy="19982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D6C83A-DE73-DF2D-91EA-6A2C5CD7CEA6}"/>
              </a:ext>
            </a:extLst>
          </p:cNvPr>
          <p:cNvSpPr/>
          <p:nvPr/>
        </p:nvSpPr>
        <p:spPr>
          <a:xfrm>
            <a:off x="9114947" y="1219200"/>
            <a:ext cx="2895164" cy="282342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3AA461-052A-0600-F2C9-A7DE7E41D8A3}"/>
              </a:ext>
            </a:extLst>
          </p:cNvPr>
          <p:cNvSpPr/>
          <p:nvPr/>
        </p:nvSpPr>
        <p:spPr>
          <a:xfrm>
            <a:off x="3916865" y="4338351"/>
            <a:ext cx="789189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9D29FE-859C-F167-571D-663C02A69B1A}"/>
              </a:ext>
            </a:extLst>
          </p:cNvPr>
          <p:cNvSpPr/>
          <p:nvPr/>
        </p:nvSpPr>
        <p:spPr>
          <a:xfrm>
            <a:off x="228600" y="4338351"/>
            <a:ext cx="2407578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A5AD3-82CB-53BA-95E0-F285E241150F}"/>
              </a:ext>
            </a:extLst>
          </p:cNvPr>
          <p:cNvSpPr txBox="1"/>
          <p:nvPr/>
        </p:nvSpPr>
        <p:spPr>
          <a:xfrm>
            <a:off x="228600" y="273701"/>
            <a:ext cx="707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그룹별 회귀분석 </a:t>
            </a:r>
            <a:r>
              <a:rPr lang="en-US" altLang="ko-KR" dirty="0"/>
              <a:t>– </a:t>
            </a:r>
            <a:r>
              <a:rPr lang="ko-KR" altLang="en-US" dirty="0"/>
              <a:t>의사결정나무회귀</a:t>
            </a:r>
            <a:r>
              <a:rPr lang="en-US" altLang="ko-KR" dirty="0"/>
              <a:t>&amp;</a:t>
            </a:r>
            <a:r>
              <a:rPr lang="ko-KR" altLang="en-US" dirty="0"/>
              <a:t>다중선형회귀분석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007254-9F19-E342-1EED-4D0ECD8874C8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03.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8E45-8CE0-E689-1B8F-36A2996CE71A}"/>
              </a:ext>
            </a:extLst>
          </p:cNvPr>
          <p:cNvSpPr txBox="1"/>
          <p:nvPr/>
        </p:nvSpPr>
        <p:spPr>
          <a:xfrm>
            <a:off x="228600" y="4346903"/>
            <a:ext cx="3630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회귀분석 변수 별 계수 및 유의도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9032C-89BF-B24A-A1FA-E11B120A073E}"/>
              </a:ext>
            </a:extLst>
          </p:cNvPr>
          <p:cNvSpPr txBox="1"/>
          <p:nvPr/>
        </p:nvSpPr>
        <p:spPr>
          <a:xfrm>
            <a:off x="228600" y="1125804"/>
            <a:ext cx="2407578" cy="276999"/>
          </a:xfrm>
          <a:prstGeom prst="rect">
            <a:avLst/>
          </a:prstGeom>
          <a:solidFill>
            <a:srgbClr val="081F4A"/>
          </a:solidFill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의사결정나무 회귀분석 </a:t>
            </a:r>
            <a:r>
              <a:rPr lang="en-US" altLang="ko-KR" sz="1200" b="0" dirty="0">
                <a:ln>
                  <a:noFill/>
                </a:ln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R²</a:t>
            </a:r>
            <a:r>
              <a:rPr lang="ko-KR" altLang="en-US" sz="1200" b="0" dirty="0">
                <a:ln>
                  <a:noFill/>
                </a:ln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200" b="0" dirty="0">
                <a:ln>
                  <a:noFill/>
                </a:ln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</a:t>
            </a:r>
            <a:r>
              <a:rPr lang="ko-KR" altLang="en-US" sz="1200" b="0" dirty="0">
                <a:ln>
                  <a:noFill/>
                </a:ln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200" dirty="0">
                <a:ln>
                  <a:noFill/>
                </a:ln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0.89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BCAF4-7A99-11DC-7796-6A65C6C1D65F}"/>
              </a:ext>
            </a:extLst>
          </p:cNvPr>
          <p:cNvSpPr txBox="1"/>
          <p:nvPr/>
        </p:nvSpPr>
        <p:spPr>
          <a:xfrm>
            <a:off x="9473225" y="1115059"/>
            <a:ext cx="22190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2 -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행정동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150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957BC-5D1A-F353-CD0E-4061A190F12D}"/>
              </a:ext>
            </a:extLst>
          </p:cNvPr>
          <p:cNvSpPr txBox="1"/>
          <p:nvPr/>
        </p:nvSpPr>
        <p:spPr>
          <a:xfrm>
            <a:off x="175967" y="722985"/>
            <a:ext cx="3369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군집 분석으로 묶은 그룹별 특성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–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0CEF82-2B12-36E2-D404-58797CFCBA2E}"/>
              </a:ext>
            </a:extLst>
          </p:cNvPr>
          <p:cNvGrpSpPr/>
          <p:nvPr/>
        </p:nvGrpSpPr>
        <p:grpSpPr>
          <a:xfrm rot="16200000">
            <a:off x="8427595" y="4605824"/>
            <a:ext cx="369332" cy="279705"/>
            <a:chOff x="3797718" y="5913765"/>
            <a:chExt cx="369332" cy="279705"/>
          </a:xfrm>
        </p:grpSpPr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E5799B8F-8AE4-9560-2C52-B713B77FA2A8}"/>
                </a:ext>
              </a:extLst>
            </p:cNvPr>
            <p:cNvSpPr/>
            <p:nvPr/>
          </p:nvSpPr>
          <p:spPr>
            <a:xfrm rot="5400000">
              <a:off x="3910821" y="5937242"/>
              <a:ext cx="143125" cy="369332"/>
            </a:xfrm>
            <a:prstGeom prst="chevron">
              <a:avLst/>
            </a:prstGeom>
            <a:solidFill>
              <a:srgbClr val="081F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B1DD5464-BB6E-85C8-CFFC-5DA6C7667D6E}"/>
                </a:ext>
              </a:extLst>
            </p:cNvPr>
            <p:cNvSpPr/>
            <p:nvPr/>
          </p:nvSpPr>
          <p:spPr>
            <a:xfrm rot="5400000">
              <a:off x="3910821" y="5800662"/>
              <a:ext cx="143125" cy="369332"/>
            </a:xfrm>
            <a:prstGeom prst="chevron">
              <a:avLst/>
            </a:prstGeom>
            <a:solidFill>
              <a:srgbClr val="081F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C2B039-4995-A56C-1AF3-26112EF1EC15}"/>
              </a:ext>
            </a:extLst>
          </p:cNvPr>
          <p:cNvSpPr txBox="1"/>
          <p:nvPr/>
        </p:nvSpPr>
        <p:spPr>
          <a:xfrm>
            <a:off x="93180" y="3515989"/>
            <a:ext cx="889227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회귀나무를 이용해 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침수 빈도를 결정하는 주요 변수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‘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일일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최대강수량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지하건물밀도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노후건물밀도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녹지면적 비율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하천까지의 거리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</a:p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도로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&amp;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건물 면적 비율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고도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배수등급 양호비율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빗물펌프장까지의 거리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’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도출함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A91FA-6B5C-59E9-7654-AA9DDF43AF9B}"/>
              </a:ext>
            </a:extLst>
          </p:cNvPr>
          <p:cNvSpPr txBox="1"/>
          <p:nvPr/>
        </p:nvSpPr>
        <p:spPr>
          <a:xfrm>
            <a:off x="175966" y="6342321"/>
            <a:ext cx="532417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선형회귀를 이용해 도출한 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침수빈도와 변수 간의 관계식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선형관계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도출함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BA080-0680-621F-7E8D-7B4009689D0A}"/>
                  </a:ext>
                </a:extLst>
              </p:cNvPr>
              <p:cNvSpPr txBox="1"/>
              <p:nvPr/>
            </p:nvSpPr>
            <p:spPr>
              <a:xfrm>
                <a:off x="3936853" y="4280169"/>
                <a:ext cx="4535555" cy="1461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200" b="1">
                          <a:solidFill>
                            <a:schemeClr val="accent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Cambria Math"/>
                          <a:sym typeface="Cambria Math"/>
                        </a:rPr>
                        <m:t>침수횟</m:t>
                      </m:r>
                      <m:r>
                        <a:rPr lang="ko-KR" altLang="en-US" sz="12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sym typeface="Cambria Math"/>
                        </a:rPr>
                        <m:t>수</m:t>
                      </m:r>
                      <m:r>
                        <a:rPr lang="en-US" altLang="ko-KR" sz="1200">
                          <a:solidFill>
                            <a:schemeClr val="accent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Cambria Math"/>
                          <a:sym typeface="Cambria Math"/>
                        </a:rPr>
                        <m:t>=</m:t>
                      </m:r>
                    </m:oMath>
                  </m:oMathPara>
                </a14:m>
                <a:endParaRPr lang="en-US" altLang="ko-KR" sz="1200" dirty="0"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0.102 * </a:t>
                </a:r>
                <a:r>
                  <a:rPr lang="ko-KR" altLang="en-US" sz="1200" dirty="0" err="1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일일최대강수량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</a:t>
                </a:r>
                <a:r>
                  <a:rPr lang="en-US" altLang="ko-KR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(-34368.932) * </a:t>
                </a:r>
                <a:r>
                  <a:rPr lang="ko-KR" altLang="en-US" sz="1200" dirty="0" err="1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면적당지하건물밀도</a:t>
                </a:r>
                <a:r>
                  <a:rPr lang="ko-KR" altLang="en-US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 </a:t>
                </a:r>
                <a:endPara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(-0.005) * </a:t>
                </a:r>
                <a:r>
                  <a:rPr lang="ko-KR" altLang="en-US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집중호우발생횟수 </a:t>
                </a:r>
                <a:r>
                  <a:rPr lang="en-US" altLang="ko-KR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(-0.161) * </a:t>
                </a:r>
                <a:r>
                  <a:rPr lang="ko-KR" altLang="en-US" sz="1200" dirty="0" err="1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하천까지의거리</a:t>
                </a:r>
                <a:endPara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(-169.079) * </a:t>
                </a:r>
                <a:r>
                  <a:rPr lang="ko-KR" altLang="en-US" sz="1200" dirty="0" err="1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배수등급양호비율</a:t>
                </a:r>
                <a:r>
                  <a:rPr lang="ko-KR" altLang="en-US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+ 184.52 *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녹지면적비율 </a:t>
                </a:r>
                <a:endParaRPr lang="en-US" altLang="ko-KR" sz="1200" dirty="0"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+ 0.0220 *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노후건물밀도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 + 374.6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BA080-0680-621F-7E8D-7B4009689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853" y="4280169"/>
                <a:ext cx="4535555" cy="1461554"/>
              </a:xfrm>
              <a:prstGeom prst="rect">
                <a:avLst/>
              </a:prstGeom>
              <a:blipFill>
                <a:blip r:embed="rId4"/>
                <a:stretch>
                  <a:fillRect l="-134"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0747BD5-FACF-5549-0AEE-C4B80DA3D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033312"/>
              </p:ext>
            </p:extLst>
          </p:nvPr>
        </p:nvGraphicFramePr>
        <p:xfrm>
          <a:off x="4585593" y="1679194"/>
          <a:ext cx="2621481" cy="1870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2507714-5736-BE32-B4D8-BD7AC8F9B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43322"/>
              </p:ext>
            </p:extLst>
          </p:nvPr>
        </p:nvGraphicFramePr>
        <p:xfrm>
          <a:off x="7221384" y="1216806"/>
          <a:ext cx="1768469" cy="227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6983">
                  <a:extLst>
                    <a:ext uri="{9D8B030D-6E8A-4147-A177-3AD203B41FA5}">
                      <a16:colId xmlns:a16="http://schemas.microsoft.com/office/drawing/2014/main" val="4041127277"/>
                    </a:ext>
                  </a:extLst>
                </a:gridCol>
                <a:gridCol w="781486">
                  <a:extLst>
                    <a:ext uri="{9D8B030D-6E8A-4147-A177-3AD203B41FA5}">
                      <a16:colId xmlns:a16="http://schemas.microsoft.com/office/drawing/2014/main" val="1427112770"/>
                    </a:ext>
                  </a:extLst>
                </a:gridCol>
              </a:tblGrid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feature_name</a:t>
                      </a:r>
                      <a:endParaRPr 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infomation_gain</a:t>
                      </a:r>
                      <a:endParaRPr 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482256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일일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최대강수량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38.87999054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36102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지하건물밀도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/km²)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18.51578481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57370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노후건물밀도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/km²)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16.85658336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198745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녹지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면적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비율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16.01760894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872097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하천까지의 거리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6.711371052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3687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&amp;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건물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면적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비율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1.383381956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621292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평균고도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1.024727273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81753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배수등급 양호비율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0.429718503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07911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빗물펌프장까지의 거리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0.180833567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808620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CDC602-6006-AEB7-8821-173F5FC4BCD5}"/>
              </a:ext>
            </a:extLst>
          </p:cNvPr>
          <p:cNvSpPr/>
          <p:nvPr/>
        </p:nvSpPr>
        <p:spPr>
          <a:xfrm>
            <a:off x="9114947" y="4280169"/>
            <a:ext cx="2895164" cy="11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공통적 특징 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endParaRPr lang="en-US" altLang="ko-KR" sz="1600" dirty="0">
              <a:solidFill>
                <a:schemeClr val="tx1"/>
              </a:solidFill>
              <a:highlight>
                <a:srgbClr val="FFFF00"/>
              </a:highligh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건물 노후</a:t>
            </a:r>
            <a:r>
              <a:rPr lang="en-US" altLang="ko-KR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도시의 </a:t>
            </a:r>
            <a:r>
              <a:rPr lang="ko-KR" altLang="en-US" sz="16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과개발</a:t>
            </a:r>
            <a:endParaRPr lang="en-US" altLang="ko-KR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BC500-7FC1-59CB-9C5A-79AA3376D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091" y="4624052"/>
            <a:ext cx="2437810" cy="16750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F63DB5-1DA0-1D6D-204A-1C7E20D70CF8}"/>
              </a:ext>
            </a:extLst>
          </p:cNvPr>
          <p:cNvSpPr txBox="1"/>
          <p:nvPr/>
        </p:nvSpPr>
        <p:spPr>
          <a:xfrm>
            <a:off x="228600" y="4005158"/>
            <a:ext cx="2268337" cy="276999"/>
          </a:xfrm>
          <a:prstGeom prst="rect">
            <a:avLst/>
          </a:prstGeom>
          <a:solidFill>
            <a:srgbClr val="081F4A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다중선형회귀분석 </a:t>
            </a:r>
            <a:r>
              <a:rPr lang="en-US" altLang="ko-KR" dirty="0">
                <a:solidFill>
                  <a:srgbClr val="FFFC00"/>
                </a:solidFill>
              </a:rPr>
              <a:t>R²</a:t>
            </a:r>
            <a:r>
              <a:rPr lang="ko-KR" altLang="en-US" dirty="0">
                <a:solidFill>
                  <a:srgbClr val="FFFC00"/>
                </a:solidFill>
              </a:rPr>
              <a:t> </a:t>
            </a:r>
            <a:r>
              <a:rPr lang="en-US" altLang="ko-KR" dirty="0">
                <a:solidFill>
                  <a:srgbClr val="FFFC00"/>
                </a:solidFill>
              </a:rPr>
              <a:t>:</a:t>
            </a:r>
            <a:r>
              <a:rPr lang="ko-KR" altLang="en-US" dirty="0">
                <a:solidFill>
                  <a:srgbClr val="FFFC00"/>
                </a:solidFill>
              </a:rPr>
              <a:t> </a:t>
            </a:r>
            <a:r>
              <a:rPr lang="en-US" altLang="ko-KR" dirty="0">
                <a:solidFill>
                  <a:srgbClr val="FFFC00"/>
                </a:solidFill>
              </a:rPr>
              <a:t>0.421</a:t>
            </a:r>
            <a:endParaRPr lang="ko-KR" altLang="en-US" dirty="0">
              <a:solidFill>
                <a:srgbClr val="FFFC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935BE2-9AD3-25B6-111C-7FAF36F088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241" y="1358027"/>
            <a:ext cx="3600000" cy="254576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9B1820-C6BE-2595-E07B-6F4005808EC3}"/>
              </a:ext>
            </a:extLst>
          </p:cNvPr>
          <p:cNvSpPr/>
          <p:nvPr/>
        </p:nvSpPr>
        <p:spPr>
          <a:xfrm>
            <a:off x="4708932" y="1412533"/>
            <a:ext cx="1396172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B05E59-9471-32CC-09B9-20FC5EBD269B}"/>
              </a:ext>
            </a:extLst>
          </p:cNvPr>
          <p:cNvSpPr txBox="1"/>
          <p:nvPr/>
        </p:nvSpPr>
        <p:spPr>
          <a:xfrm>
            <a:off x="4775501" y="1402803"/>
            <a:ext cx="1428714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information gain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A92CD-17C8-B7DB-C82D-476CFFBE3BC2}"/>
              </a:ext>
            </a:extLst>
          </p:cNvPr>
          <p:cNvSpPr/>
          <p:nvPr/>
        </p:nvSpPr>
        <p:spPr>
          <a:xfrm>
            <a:off x="236698" y="1422264"/>
            <a:ext cx="1396172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21F3A2-0ED4-DEFF-D572-2226342D15B9}"/>
              </a:ext>
            </a:extLst>
          </p:cNvPr>
          <p:cNvSpPr txBox="1"/>
          <p:nvPr/>
        </p:nvSpPr>
        <p:spPr>
          <a:xfrm>
            <a:off x="269240" y="1412533"/>
            <a:ext cx="223170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의사결정나무 회귀</a:t>
            </a:r>
          </a:p>
        </p:txBody>
      </p:sp>
    </p:spTree>
    <p:extLst>
      <p:ext uri="{BB962C8B-B14F-4D97-AF65-F5344CB8AC3E}">
        <p14:creationId xmlns:p14="http://schemas.microsoft.com/office/powerpoint/2010/main" val="2270016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82CB6B1-A25D-E083-73DE-B5AC09F9DDAC}"/>
              </a:ext>
            </a:extLst>
          </p:cNvPr>
          <p:cNvGrpSpPr/>
          <p:nvPr/>
        </p:nvGrpSpPr>
        <p:grpSpPr>
          <a:xfrm>
            <a:off x="241821" y="1473268"/>
            <a:ext cx="4745981" cy="2030072"/>
            <a:chOff x="241821" y="1473268"/>
            <a:chExt cx="4745981" cy="2030072"/>
          </a:xfrm>
        </p:grpSpPr>
        <p:pic>
          <p:nvPicPr>
            <p:cNvPr id="4" name="그림 3" descr="텍스트, 도표, 폰트, 라인이(가) 표시된 사진&#10;&#10;자동 생성된 설명">
              <a:extLst>
                <a:ext uri="{FF2B5EF4-FFF2-40B4-BE49-F238E27FC236}">
                  <a16:creationId xmlns:a16="http://schemas.microsoft.com/office/drawing/2014/main" id="{8E56BE43-8017-43D8-1AC8-6F885026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21" y="1473268"/>
              <a:ext cx="4653581" cy="2030072"/>
            </a:xfrm>
            <a:prstGeom prst="rect">
              <a:avLst/>
            </a:prstGeom>
          </p:spPr>
        </p:pic>
        <p:pic>
          <p:nvPicPr>
            <p:cNvPr id="3" name="그림 2" descr="텍스트, 도표, 폰트, 라인이(가) 표시된 사진&#10;&#10;자동 생성된 설명">
              <a:extLst>
                <a:ext uri="{FF2B5EF4-FFF2-40B4-BE49-F238E27FC236}">
                  <a16:creationId xmlns:a16="http://schemas.microsoft.com/office/drawing/2014/main" id="{3473D6B9-AF3B-289E-54B2-9D0804456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75" t="71831" r="23049" b="6397"/>
            <a:stretch/>
          </p:blipFill>
          <p:spPr>
            <a:xfrm>
              <a:off x="3788266" y="2918254"/>
              <a:ext cx="1199536" cy="441988"/>
            </a:xfrm>
            <a:prstGeom prst="rect">
              <a:avLst/>
            </a:prstGeom>
          </p:spPr>
        </p:pic>
        <p:pic>
          <p:nvPicPr>
            <p:cNvPr id="5" name="그림 4" descr="텍스트, 도표, 폰트, 라인이(가) 표시된 사진&#10;&#10;자동 생성된 설명">
              <a:extLst>
                <a:ext uri="{FF2B5EF4-FFF2-40B4-BE49-F238E27FC236}">
                  <a16:creationId xmlns:a16="http://schemas.microsoft.com/office/drawing/2014/main" id="{43EB58B2-5E74-02D3-1481-F55BE3A52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14" t="75339" r="2863" b="8734"/>
            <a:stretch/>
          </p:blipFill>
          <p:spPr>
            <a:xfrm>
              <a:off x="2612560" y="2993509"/>
              <a:ext cx="982980" cy="323312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6B397C-890E-BB3C-9854-A8179F60DC52}"/>
              </a:ext>
            </a:extLst>
          </p:cNvPr>
          <p:cNvSpPr/>
          <p:nvPr/>
        </p:nvSpPr>
        <p:spPr>
          <a:xfrm>
            <a:off x="9114947" y="1219200"/>
            <a:ext cx="2895164" cy="282342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C8085D-F9CE-B21D-69CB-E737BBDC1EBC}"/>
              </a:ext>
            </a:extLst>
          </p:cNvPr>
          <p:cNvSpPr/>
          <p:nvPr/>
        </p:nvSpPr>
        <p:spPr>
          <a:xfrm>
            <a:off x="9115329" y="4338351"/>
            <a:ext cx="2894400" cy="1177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25CEB5-E210-116F-7230-D6E34B1CF679}"/>
              </a:ext>
            </a:extLst>
          </p:cNvPr>
          <p:cNvSpPr/>
          <p:nvPr/>
        </p:nvSpPr>
        <p:spPr>
          <a:xfrm>
            <a:off x="9434921" y="4877640"/>
            <a:ext cx="2235012" cy="342060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3AA461-052A-0600-F2C9-A7DE7E41D8A3}"/>
              </a:ext>
            </a:extLst>
          </p:cNvPr>
          <p:cNvSpPr/>
          <p:nvPr/>
        </p:nvSpPr>
        <p:spPr>
          <a:xfrm>
            <a:off x="3916865" y="4338351"/>
            <a:ext cx="789189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9D29FE-859C-F167-571D-663C02A69B1A}"/>
              </a:ext>
            </a:extLst>
          </p:cNvPr>
          <p:cNvSpPr/>
          <p:nvPr/>
        </p:nvSpPr>
        <p:spPr>
          <a:xfrm>
            <a:off x="228600" y="4338351"/>
            <a:ext cx="2407578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A5AD3-82CB-53BA-95E0-F285E241150F}"/>
              </a:ext>
            </a:extLst>
          </p:cNvPr>
          <p:cNvSpPr txBox="1"/>
          <p:nvPr/>
        </p:nvSpPr>
        <p:spPr>
          <a:xfrm>
            <a:off x="228600" y="273701"/>
            <a:ext cx="707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그룹별 회귀분석 </a:t>
            </a:r>
            <a:r>
              <a:rPr lang="en-US" altLang="ko-KR" dirty="0"/>
              <a:t>– </a:t>
            </a:r>
            <a:r>
              <a:rPr lang="ko-KR" altLang="en-US" dirty="0"/>
              <a:t>의사결정나무회귀</a:t>
            </a:r>
            <a:r>
              <a:rPr lang="en-US" altLang="ko-KR" dirty="0"/>
              <a:t>&amp;</a:t>
            </a:r>
            <a:r>
              <a:rPr lang="ko-KR" altLang="en-US" dirty="0"/>
              <a:t>다중선형회귀분석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007254-9F19-E342-1EED-4D0ECD8874C8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03.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8E45-8CE0-E689-1B8F-36A2996CE71A}"/>
              </a:ext>
            </a:extLst>
          </p:cNvPr>
          <p:cNvSpPr txBox="1"/>
          <p:nvPr/>
        </p:nvSpPr>
        <p:spPr>
          <a:xfrm>
            <a:off x="228600" y="4346903"/>
            <a:ext cx="3630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회귀분석 변수 별 계수 및 유의도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9032C-89BF-B24A-A1FA-E11B120A073E}"/>
              </a:ext>
            </a:extLst>
          </p:cNvPr>
          <p:cNvSpPr txBox="1"/>
          <p:nvPr/>
        </p:nvSpPr>
        <p:spPr>
          <a:xfrm>
            <a:off x="228600" y="1125804"/>
            <a:ext cx="2407578" cy="276999"/>
          </a:xfrm>
          <a:prstGeom prst="rect">
            <a:avLst/>
          </a:prstGeom>
          <a:solidFill>
            <a:srgbClr val="081F4A"/>
          </a:solidFill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의사결정나무 회귀분석 </a:t>
            </a:r>
            <a:r>
              <a:rPr lang="en-US" altLang="ko-KR" sz="1200" b="0" dirty="0">
                <a:ln>
                  <a:noFill/>
                </a:ln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R²</a:t>
            </a:r>
            <a:r>
              <a:rPr lang="ko-KR" altLang="en-US" sz="1200" b="0" dirty="0">
                <a:ln>
                  <a:noFill/>
                </a:ln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200" b="0" dirty="0">
                <a:ln>
                  <a:noFill/>
                </a:ln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</a:t>
            </a:r>
            <a:r>
              <a:rPr lang="ko-KR" altLang="en-US" sz="1200" b="0" dirty="0">
                <a:ln>
                  <a:noFill/>
                </a:ln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200" dirty="0">
                <a:ln>
                  <a:noFill/>
                </a:ln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0.88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BCAF4-7A99-11DC-7796-6A65C6C1D65F}"/>
              </a:ext>
            </a:extLst>
          </p:cNvPr>
          <p:cNvSpPr txBox="1"/>
          <p:nvPr/>
        </p:nvSpPr>
        <p:spPr>
          <a:xfrm>
            <a:off x="9473225" y="1115059"/>
            <a:ext cx="22190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3 -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행정동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16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957BC-5D1A-F353-CD0E-4061A190F12D}"/>
              </a:ext>
            </a:extLst>
          </p:cNvPr>
          <p:cNvSpPr txBox="1"/>
          <p:nvPr/>
        </p:nvSpPr>
        <p:spPr>
          <a:xfrm>
            <a:off x="175967" y="722985"/>
            <a:ext cx="3369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군집 분석으로 묶은 그룹별 특성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–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0CEF82-2B12-36E2-D404-58797CFCBA2E}"/>
              </a:ext>
            </a:extLst>
          </p:cNvPr>
          <p:cNvGrpSpPr/>
          <p:nvPr/>
        </p:nvGrpSpPr>
        <p:grpSpPr>
          <a:xfrm rot="16200000">
            <a:off x="8427595" y="4605824"/>
            <a:ext cx="369332" cy="279705"/>
            <a:chOff x="3797718" y="5913765"/>
            <a:chExt cx="369332" cy="279705"/>
          </a:xfrm>
        </p:grpSpPr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E5799B8F-8AE4-9560-2C52-B713B77FA2A8}"/>
                </a:ext>
              </a:extLst>
            </p:cNvPr>
            <p:cNvSpPr/>
            <p:nvPr/>
          </p:nvSpPr>
          <p:spPr>
            <a:xfrm rot="5400000">
              <a:off x="3910821" y="5937242"/>
              <a:ext cx="143125" cy="369332"/>
            </a:xfrm>
            <a:prstGeom prst="chevron">
              <a:avLst/>
            </a:prstGeom>
            <a:solidFill>
              <a:srgbClr val="081F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B1DD5464-BB6E-85C8-CFFC-5DA6C7667D6E}"/>
                </a:ext>
              </a:extLst>
            </p:cNvPr>
            <p:cNvSpPr/>
            <p:nvPr/>
          </p:nvSpPr>
          <p:spPr>
            <a:xfrm rot="5400000">
              <a:off x="3910821" y="5800662"/>
              <a:ext cx="143125" cy="369332"/>
            </a:xfrm>
            <a:prstGeom prst="chevron">
              <a:avLst/>
            </a:prstGeom>
            <a:solidFill>
              <a:srgbClr val="081F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C2B039-4995-A56C-1AF3-26112EF1EC15}"/>
              </a:ext>
            </a:extLst>
          </p:cNvPr>
          <p:cNvSpPr txBox="1"/>
          <p:nvPr/>
        </p:nvSpPr>
        <p:spPr>
          <a:xfrm>
            <a:off x="175966" y="3559534"/>
            <a:ext cx="811262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회귀나무를 이용해 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침수 빈도를 결정하는 주요 변수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‘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배수등급 양호비율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녹지면적 비율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하천면적 비율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’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도출함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A91FA-6B5C-59E9-7654-AA9DDF43AF9B}"/>
              </a:ext>
            </a:extLst>
          </p:cNvPr>
          <p:cNvSpPr txBox="1"/>
          <p:nvPr/>
        </p:nvSpPr>
        <p:spPr>
          <a:xfrm>
            <a:off x="175966" y="6342321"/>
            <a:ext cx="532417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선형회귀를 이용해 도출한 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침수빈도와 변수 간의 관계식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선형관계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도출함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0747BD5-FACF-5549-0AEE-C4B80DA3D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820884"/>
              </p:ext>
            </p:extLst>
          </p:nvPr>
        </p:nvGraphicFramePr>
        <p:xfrm>
          <a:off x="4648357" y="1689531"/>
          <a:ext cx="2621481" cy="1870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2507714-5736-BE32-B4D8-BD7AC8F9B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411793"/>
              </p:ext>
            </p:extLst>
          </p:nvPr>
        </p:nvGraphicFramePr>
        <p:xfrm>
          <a:off x="7221384" y="1810097"/>
          <a:ext cx="1768469" cy="908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6983">
                  <a:extLst>
                    <a:ext uri="{9D8B030D-6E8A-4147-A177-3AD203B41FA5}">
                      <a16:colId xmlns:a16="http://schemas.microsoft.com/office/drawing/2014/main" val="4041127277"/>
                    </a:ext>
                  </a:extLst>
                </a:gridCol>
                <a:gridCol w="781486">
                  <a:extLst>
                    <a:ext uri="{9D8B030D-6E8A-4147-A177-3AD203B41FA5}">
                      <a16:colId xmlns:a16="http://schemas.microsoft.com/office/drawing/2014/main" val="1427112770"/>
                    </a:ext>
                  </a:extLst>
                </a:gridCol>
              </a:tblGrid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feature_name</a:t>
                      </a:r>
                      <a:endParaRPr 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infomation_gain</a:t>
                      </a:r>
                      <a:endParaRPr 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482256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배수등급 양호비율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62.4814426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36102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녹지면적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비율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25.98756606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57370"/>
                  </a:ext>
                </a:extLst>
              </a:tr>
              <a:tr h="2272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하천면적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면적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11.53099134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198745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CDC602-6006-AEB7-8821-173F5FC4BCD5}"/>
              </a:ext>
            </a:extLst>
          </p:cNvPr>
          <p:cNvSpPr/>
          <p:nvPr/>
        </p:nvSpPr>
        <p:spPr>
          <a:xfrm>
            <a:off x="9114947" y="4280169"/>
            <a:ext cx="2895164" cy="11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공통적 특징 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하수관거 정비와 녹지면적</a:t>
            </a:r>
            <a:endParaRPr lang="ko-KR" altLang="en-US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F63DB5-1DA0-1D6D-204A-1C7E20D70CF8}"/>
              </a:ext>
            </a:extLst>
          </p:cNvPr>
          <p:cNvSpPr txBox="1"/>
          <p:nvPr/>
        </p:nvSpPr>
        <p:spPr>
          <a:xfrm>
            <a:off x="228600" y="4005158"/>
            <a:ext cx="2268337" cy="276999"/>
          </a:xfrm>
          <a:prstGeom prst="rect">
            <a:avLst/>
          </a:prstGeom>
          <a:solidFill>
            <a:srgbClr val="081F4A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다중선형회귀분석 </a:t>
            </a:r>
            <a:r>
              <a:rPr lang="en-US" altLang="ko-KR" dirty="0">
                <a:solidFill>
                  <a:srgbClr val="FFFC00"/>
                </a:solidFill>
              </a:rPr>
              <a:t>R²</a:t>
            </a:r>
            <a:r>
              <a:rPr lang="ko-KR" altLang="en-US" dirty="0">
                <a:solidFill>
                  <a:srgbClr val="FFFC00"/>
                </a:solidFill>
              </a:rPr>
              <a:t> </a:t>
            </a:r>
            <a:r>
              <a:rPr lang="en-US" altLang="ko-KR" dirty="0">
                <a:solidFill>
                  <a:srgbClr val="FFFC00"/>
                </a:solidFill>
              </a:rPr>
              <a:t>:</a:t>
            </a:r>
            <a:r>
              <a:rPr lang="ko-KR" altLang="en-US" dirty="0">
                <a:solidFill>
                  <a:srgbClr val="FFFC00"/>
                </a:solidFill>
              </a:rPr>
              <a:t> </a:t>
            </a:r>
            <a:r>
              <a:rPr lang="en-US" altLang="ko-KR" dirty="0">
                <a:solidFill>
                  <a:srgbClr val="FFFC00"/>
                </a:solidFill>
              </a:rPr>
              <a:t>0.726</a:t>
            </a:r>
            <a:endParaRPr lang="ko-KR" altLang="en-US" dirty="0">
              <a:solidFill>
                <a:srgbClr val="FFFC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82B41D-58A9-D441-06ED-21AE793247C1}"/>
                  </a:ext>
                </a:extLst>
              </p:cNvPr>
              <p:cNvSpPr txBox="1"/>
              <p:nvPr/>
            </p:nvSpPr>
            <p:spPr>
              <a:xfrm>
                <a:off x="3893822" y="4261615"/>
                <a:ext cx="4578587" cy="1461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200" b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/>
                          <a:sym typeface="Cambria Math"/>
                        </a:rPr>
                        <m:t>침수횟수</m:t>
                      </m:r>
                      <m:r>
                        <a:rPr lang="ko-KR" alt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/>
                          <a:sym typeface="Cambria Math"/>
                        </a:rPr>
                        <m:t> </m:t>
                      </m:r>
                      <m:r>
                        <a:rPr lang="en-US" altLang="ko-KR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/>
                          <a:sym typeface="Cambria Math"/>
                        </a:rPr>
                        <m:t>=</m:t>
                      </m:r>
                    </m:oMath>
                  </m:oMathPara>
                </a14:m>
                <a:endPara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75.317 *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노후건물 밀도 </a:t>
                </a:r>
                <a:r>
                  <a:rPr lang="en-US" altLang="ko-KR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(-0.005) * </a:t>
                </a:r>
                <a:r>
                  <a:rPr lang="ko-KR" altLang="en-US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집중호우발생횟수</a:t>
                </a:r>
                <a:endPara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+ 0.026 *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일일 </a:t>
                </a:r>
                <a:r>
                  <a:rPr lang="ko-KR" altLang="en-US" sz="1200" dirty="0" err="1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최대강수량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 </a:t>
                </a:r>
                <a:r>
                  <a:rPr lang="en-US" altLang="ko-KR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(-50.289) * </a:t>
                </a:r>
                <a:r>
                  <a:rPr lang="ko-KR" altLang="en-US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배수등급 양호비율</a:t>
                </a:r>
                <a:endPara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+ 33.427 *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녹지면적비율 </a:t>
                </a:r>
                <a:r>
                  <a:rPr lang="en-US" altLang="ko-KR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(-3013.34) * </a:t>
                </a:r>
                <a:r>
                  <a:rPr lang="ko-KR" altLang="en-US" sz="12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면적당 지하건물밀도</a:t>
                </a:r>
                <a:endPara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+ 0.019 *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하천까지의 거리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Cambria Math"/>
                  </a:rPr>
                  <a:t>+ 72.0 </a:t>
                </a:r>
                <a:endParaRPr lang="ko-KR" altLang="en-US" sz="1200" b="0" dirty="0">
                  <a:ln>
                    <a:noFill/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82B41D-58A9-D441-06ED-21AE79324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22" y="4261615"/>
                <a:ext cx="4578587" cy="1461554"/>
              </a:xfrm>
              <a:prstGeom prst="rect">
                <a:avLst/>
              </a:prstGeom>
              <a:blipFill>
                <a:blip r:embed="rId5"/>
                <a:stretch>
                  <a:fillRect l="-133"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그림 27">
            <a:extLst>
              <a:ext uri="{FF2B5EF4-FFF2-40B4-BE49-F238E27FC236}">
                <a16:creationId xmlns:a16="http://schemas.microsoft.com/office/drawing/2014/main" id="{FD0AD95F-17C7-490A-2A29-8DDE4D6162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19" b="9159"/>
          <a:stretch/>
        </p:blipFill>
        <p:spPr>
          <a:xfrm>
            <a:off x="228601" y="4601276"/>
            <a:ext cx="2658374" cy="1533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89CFA9-6441-89AA-0825-AAAFBEEACF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241" y="1325223"/>
            <a:ext cx="3600000" cy="25457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C28D43C-9943-C69B-B522-79FCC2EE259B}"/>
              </a:ext>
            </a:extLst>
          </p:cNvPr>
          <p:cNvSpPr/>
          <p:nvPr/>
        </p:nvSpPr>
        <p:spPr>
          <a:xfrm>
            <a:off x="4708932" y="1412533"/>
            <a:ext cx="1396172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5822B5-1A26-AAA9-8A31-DF24FB303E9F}"/>
              </a:ext>
            </a:extLst>
          </p:cNvPr>
          <p:cNvSpPr txBox="1"/>
          <p:nvPr/>
        </p:nvSpPr>
        <p:spPr>
          <a:xfrm>
            <a:off x="4775501" y="1402803"/>
            <a:ext cx="1428714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information gain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7A11C42-4D8F-4F3C-5FE2-94A9A5DA47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778" r="1119"/>
          <a:stretch/>
        </p:blipFill>
        <p:spPr>
          <a:xfrm>
            <a:off x="228219" y="4930342"/>
            <a:ext cx="2658374" cy="121938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9AB7D8-20B9-E968-3B54-83855D49EB68}"/>
              </a:ext>
            </a:extLst>
          </p:cNvPr>
          <p:cNvSpPr/>
          <p:nvPr/>
        </p:nvSpPr>
        <p:spPr>
          <a:xfrm>
            <a:off x="236698" y="1422264"/>
            <a:ext cx="1396172" cy="241524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A72243-3CFE-0B5E-146C-41FC1535B5A6}"/>
              </a:ext>
            </a:extLst>
          </p:cNvPr>
          <p:cNvSpPr txBox="1"/>
          <p:nvPr/>
        </p:nvSpPr>
        <p:spPr>
          <a:xfrm>
            <a:off x="269240" y="1412533"/>
            <a:ext cx="223170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의사결정나무 회귀</a:t>
            </a:r>
          </a:p>
        </p:txBody>
      </p:sp>
    </p:spTree>
    <p:extLst>
      <p:ext uri="{BB962C8B-B14F-4D97-AF65-F5344CB8AC3E}">
        <p14:creationId xmlns:p14="http://schemas.microsoft.com/office/powerpoint/2010/main" val="3570252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F007254-9F19-E342-1EED-4D0ECD8874C8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03.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32C35-6B02-2DB0-BEE3-EBE6F1434493}"/>
              </a:ext>
            </a:extLst>
          </p:cNvPr>
          <p:cNvSpPr txBox="1"/>
          <p:nvPr/>
        </p:nvSpPr>
        <p:spPr>
          <a:xfrm>
            <a:off x="228600" y="273701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소셜 인프라 군집분석</a:t>
            </a:r>
            <a:endParaRPr lang="en-US" altLang="ko-KR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6DF4A9-4280-7EE2-FD1B-98C10936A6F3}"/>
              </a:ext>
            </a:extLst>
          </p:cNvPr>
          <p:cNvSpPr/>
          <p:nvPr/>
        </p:nvSpPr>
        <p:spPr>
          <a:xfrm>
            <a:off x="287380" y="1255754"/>
            <a:ext cx="46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66A83-D575-7588-AD25-B7F0193FB06D}"/>
              </a:ext>
            </a:extLst>
          </p:cNvPr>
          <p:cNvSpPr txBox="1"/>
          <p:nvPr/>
        </p:nvSpPr>
        <p:spPr>
          <a:xfrm>
            <a:off x="385732" y="1209844"/>
            <a:ext cx="43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군집 분석에 사용한 변수 설명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8C4232-76C8-1874-94FB-F6D5DCDB818B}"/>
              </a:ext>
            </a:extLst>
          </p:cNvPr>
          <p:cNvSpPr/>
          <p:nvPr/>
        </p:nvSpPr>
        <p:spPr>
          <a:xfrm>
            <a:off x="5968576" y="1209150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24749B-E721-BB66-9FA1-7B7F6C475542}"/>
              </a:ext>
            </a:extLst>
          </p:cNvPr>
          <p:cNvSpPr txBox="1"/>
          <p:nvPr/>
        </p:nvSpPr>
        <p:spPr>
          <a:xfrm>
            <a:off x="6096000" y="1163935"/>
            <a:ext cx="43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K-means</a:t>
            </a:r>
            <a:r>
              <a:rPr lang="en-US" altLang="ko-KR" dirty="0">
                <a:ln>
                  <a:solidFill>
                    <a:srgbClr val="FF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최적의 군집 수 도출 결과  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K=3</a:t>
            </a:r>
            <a:endParaRPr lang="ko-KR" altLang="en-US" dirty="0">
              <a:ln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5BB7B801-7E1B-6EFA-0A36-2BEC74CD8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071568"/>
              </p:ext>
            </p:extLst>
          </p:nvPr>
        </p:nvGraphicFramePr>
        <p:xfrm>
          <a:off x="310780" y="1651193"/>
          <a:ext cx="4187404" cy="1891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6072">
                  <a:extLst>
                    <a:ext uri="{9D8B030D-6E8A-4147-A177-3AD203B41FA5}">
                      <a16:colId xmlns:a16="http://schemas.microsoft.com/office/drawing/2014/main" val="667565389"/>
                    </a:ext>
                  </a:extLst>
                </a:gridCol>
                <a:gridCol w="1999312">
                  <a:extLst>
                    <a:ext uri="{9D8B030D-6E8A-4147-A177-3AD203B41FA5}">
                      <a16:colId xmlns:a16="http://schemas.microsoft.com/office/drawing/2014/main" val="2821744579"/>
                    </a:ext>
                  </a:extLst>
                </a:gridCol>
                <a:gridCol w="1142020">
                  <a:extLst>
                    <a:ext uri="{9D8B030D-6E8A-4147-A177-3AD203B41FA5}">
                      <a16:colId xmlns:a16="http://schemas.microsoft.com/office/drawing/2014/main" val="2610985713"/>
                    </a:ext>
                  </a:extLst>
                </a:gridCol>
              </a:tblGrid>
              <a:tr h="315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 데이터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데이터셋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499771"/>
                  </a:ext>
                </a:extLst>
              </a:tr>
              <a:tr h="315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소셜 인프라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고령자현황 데이터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노인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826612"/>
                  </a:ext>
                </a:extLst>
              </a:tr>
              <a:tr h="315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소셜 인프라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</a:t>
                      </a:r>
                      <a:r>
                        <a:rPr lang="ko-KR" altLang="en-US" sz="12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동별</a:t>
                      </a:r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장애인 데이터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장애인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91297"/>
                  </a:ext>
                </a:extLst>
              </a:tr>
              <a:tr h="315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소셜 인프라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</a:t>
                      </a:r>
                      <a:r>
                        <a:rPr lang="ko-KR" altLang="en-US" sz="12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동별</a:t>
                      </a:r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기초생활수급자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기초생활수급자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94719"/>
                  </a:ext>
                </a:extLst>
              </a:tr>
              <a:tr h="315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소셜 인프라</a:t>
                      </a:r>
                    </a:p>
                  </a:txBody>
                  <a:tcPr marL="7227" marR="7227" marT="722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경찰서</a:t>
                      </a:r>
                      <a:r>
                        <a:rPr lang="en-US" altLang="ko-KR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소방서</a:t>
                      </a:r>
                      <a:r>
                        <a:rPr lang="en-US" altLang="ko-KR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의료기관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227" marR="7227" marT="722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면적당 구난시설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227" marR="7227" marT="722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964635"/>
                  </a:ext>
                </a:extLst>
              </a:tr>
              <a:tr h="315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소셜 인프라</a:t>
                      </a:r>
                    </a:p>
                  </a:txBody>
                  <a:tcPr marL="7227" marR="7227" marT="722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인구밀도 데이터</a:t>
                      </a:r>
                    </a:p>
                  </a:txBody>
                  <a:tcPr marL="7227" marR="7227" marT="722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인구밀도</a:t>
                      </a:r>
                    </a:p>
                  </a:txBody>
                  <a:tcPr marL="7227" marR="7227" marT="722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27332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FBD03BF5-410E-8D9B-5B18-40180650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519" y="1776267"/>
            <a:ext cx="2520000" cy="197200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D504A6D-27F1-951D-30AF-F5954877F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324" y="1776266"/>
            <a:ext cx="2520000" cy="2011020"/>
          </a:xfrm>
          <a:prstGeom prst="rect">
            <a:avLst/>
          </a:prstGeom>
        </p:spPr>
      </p:pic>
      <p:sp>
        <p:nvSpPr>
          <p:cNvPr id="57" name="화살표: 위쪽 56">
            <a:extLst>
              <a:ext uri="{FF2B5EF4-FFF2-40B4-BE49-F238E27FC236}">
                <a16:creationId xmlns:a16="http://schemas.microsoft.com/office/drawing/2014/main" id="{0597DE05-F5B2-679E-EE4A-5AD797CD3D53}"/>
              </a:ext>
            </a:extLst>
          </p:cNvPr>
          <p:cNvSpPr/>
          <p:nvPr/>
        </p:nvSpPr>
        <p:spPr>
          <a:xfrm rot="5400000" flipH="1">
            <a:off x="6173899" y="3122906"/>
            <a:ext cx="133815" cy="309932"/>
          </a:xfrm>
          <a:prstGeom prst="upArrow">
            <a:avLst/>
          </a:prstGeom>
          <a:solidFill>
            <a:srgbClr val="FFFC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8" name="화살표: 위쪽 57">
            <a:extLst>
              <a:ext uri="{FF2B5EF4-FFF2-40B4-BE49-F238E27FC236}">
                <a16:creationId xmlns:a16="http://schemas.microsoft.com/office/drawing/2014/main" id="{7921DFA7-B2C9-B1CA-7456-22302919E367}"/>
              </a:ext>
            </a:extLst>
          </p:cNvPr>
          <p:cNvSpPr/>
          <p:nvPr/>
        </p:nvSpPr>
        <p:spPr>
          <a:xfrm rot="5400000" flipH="1">
            <a:off x="8544435" y="1859652"/>
            <a:ext cx="133815" cy="309932"/>
          </a:xfrm>
          <a:prstGeom prst="upArrow">
            <a:avLst/>
          </a:prstGeom>
          <a:solidFill>
            <a:srgbClr val="FFFC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D31D5-B9A3-D097-7D4A-42A1347D547F}"/>
              </a:ext>
            </a:extLst>
          </p:cNvPr>
          <p:cNvSpPr txBox="1"/>
          <p:nvPr/>
        </p:nvSpPr>
        <p:spPr>
          <a:xfrm>
            <a:off x="385732" y="3840143"/>
            <a:ext cx="43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군집별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특징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C975D9-644A-0FDB-007F-386AEFEACA10}"/>
              </a:ext>
            </a:extLst>
          </p:cNvPr>
          <p:cNvSpPr/>
          <p:nvPr/>
        </p:nvSpPr>
        <p:spPr>
          <a:xfrm>
            <a:off x="287381" y="3859659"/>
            <a:ext cx="46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04CF4-88DE-7DCF-6603-C4B51436A77E}"/>
              </a:ext>
            </a:extLst>
          </p:cNvPr>
          <p:cNvSpPr txBox="1"/>
          <p:nvPr/>
        </p:nvSpPr>
        <p:spPr>
          <a:xfrm>
            <a:off x="9049637" y="1631681"/>
            <a:ext cx="121931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실루엣 계수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3887E1-E839-FCD9-5AA9-A3955BE14243}"/>
              </a:ext>
            </a:extLst>
          </p:cNvPr>
          <p:cNvSpPr txBox="1"/>
          <p:nvPr/>
        </p:nvSpPr>
        <p:spPr>
          <a:xfrm>
            <a:off x="6504394" y="1638671"/>
            <a:ext cx="13564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Elbow Method ]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4BD6CE-9D28-C860-9EDE-4AEE58A015FD}"/>
              </a:ext>
            </a:extLst>
          </p:cNvPr>
          <p:cNvSpPr txBox="1"/>
          <p:nvPr/>
        </p:nvSpPr>
        <p:spPr>
          <a:xfrm>
            <a:off x="175966" y="722985"/>
            <a:ext cx="48876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소셜 인프라를 사용하여 침수 발생 시 대처 능력 취약 지역 군집을 분석함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90A3AE-B9D8-B747-84E2-1AECF9E9E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699" y="4400423"/>
            <a:ext cx="2380443" cy="1977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070195-E618-42D2-B1F3-36331C2A4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5" y="4427748"/>
            <a:ext cx="2542538" cy="1895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F2EE4-092B-521A-7ACA-B7CCB9C00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653" y="4427747"/>
            <a:ext cx="2468079" cy="19778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49E046-6ECF-0E77-67F8-30A5B8D52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4129" y="4466345"/>
            <a:ext cx="2520000" cy="184818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FC9EB1-93E8-65E1-6A9F-7F60824C5EF5}"/>
              </a:ext>
            </a:extLst>
          </p:cNvPr>
          <p:cNvGrpSpPr/>
          <p:nvPr/>
        </p:nvGrpSpPr>
        <p:grpSpPr>
          <a:xfrm>
            <a:off x="9702175" y="4294182"/>
            <a:ext cx="2285416" cy="2072130"/>
            <a:chOff x="5135773" y="4085512"/>
            <a:chExt cx="2520000" cy="20033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48FD57-E0BD-D315-152D-F796D7E4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5773" y="4145578"/>
              <a:ext cx="2520000" cy="194333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A766B1F-E6DE-DEE9-CC12-5E46107B4946}"/>
                </a:ext>
              </a:extLst>
            </p:cNvPr>
            <p:cNvSpPr/>
            <p:nvPr/>
          </p:nvSpPr>
          <p:spPr>
            <a:xfrm>
              <a:off x="5337541" y="4085512"/>
              <a:ext cx="423179" cy="171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B4600D-DBD5-3044-57C9-49259517737F}"/>
              </a:ext>
            </a:extLst>
          </p:cNvPr>
          <p:cNvSpPr/>
          <p:nvPr/>
        </p:nvSpPr>
        <p:spPr>
          <a:xfrm>
            <a:off x="468811" y="4191518"/>
            <a:ext cx="20043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장애인 비율 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78D83E-053F-3874-A655-F354B448D532}"/>
              </a:ext>
            </a:extLst>
          </p:cNvPr>
          <p:cNvSpPr/>
          <p:nvPr/>
        </p:nvSpPr>
        <p:spPr>
          <a:xfrm>
            <a:off x="2897151" y="4191518"/>
            <a:ext cx="20043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고령자 비율 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7EAEBC-FE8A-DEFF-9DA5-06C18E9E9EA0}"/>
              </a:ext>
            </a:extLst>
          </p:cNvPr>
          <p:cNvSpPr/>
          <p:nvPr/>
        </p:nvSpPr>
        <p:spPr>
          <a:xfrm>
            <a:off x="5178226" y="4191518"/>
            <a:ext cx="20043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ko-KR" altLang="en-US" sz="1200" b="0" cap="none" spc="0" dirty="0" err="1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기초생활수급자비율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5F7305-A0B6-C30C-8CF4-89B7E206D300}"/>
              </a:ext>
            </a:extLst>
          </p:cNvPr>
          <p:cNvSpPr/>
          <p:nvPr/>
        </p:nvSpPr>
        <p:spPr>
          <a:xfrm>
            <a:off x="7692057" y="4191518"/>
            <a:ext cx="20043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구난시설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면적 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0AA186-9754-7BCD-7E6C-88AE59DFA0ED}"/>
              </a:ext>
            </a:extLst>
          </p:cNvPr>
          <p:cNvSpPr/>
          <p:nvPr/>
        </p:nvSpPr>
        <p:spPr>
          <a:xfrm>
            <a:off x="9959300" y="4191518"/>
            <a:ext cx="20043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/km²) ]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B6E78D-BF82-095B-76CB-BE72F695E7AB}"/>
              </a:ext>
            </a:extLst>
          </p:cNvPr>
          <p:cNvSpPr/>
          <p:nvPr/>
        </p:nvSpPr>
        <p:spPr>
          <a:xfrm>
            <a:off x="228600" y="6214436"/>
            <a:ext cx="11878995" cy="317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3CE9E1-1FB8-F8FC-FF79-6B6347BFE1F8}"/>
              </a:ext>
            </a:extLst>
          </p:cNvPr>
          <p:cNvSpPr/>
          <p:nvPr/>
        </p:nvSpPr>
        <p:spPr>
          <a:xfrm>
            <a:off x="8368869" y="6181444"/>
            <a:ext cx="680768" cy="317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A54260-8C11-D069-8BD6-D1D4FE7D947D}"/>
              </a:ext>
            </a:extLst>
          </p:cNvPr>
          <p:cNvSpPr/>
          <p:nvPr/>
        </p:nvSpPr>
        <p:spPr>
          <a:xfrm>
            <a:off x="1075338" y="6181444"/>
            <a:ext cx="680768" cy="317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89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CEF75E-4CA5-24F3-61C1-0B5DDC39EEB3}"/>
              </a:ext>
            </a:extLst>
          </p:cNvPr>
          <p:cNvSpPr txBox="1"/>
          <p:nvPr/>
        </p:nvSpPr>
        <p:spPr>
          <a:xfrm>
            <a:off x="6632229" y="3357363"/>
            <a:ext cx="2324486" cy="191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 요인 색출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관계식 도출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선형 회귀분석식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침수빈도 결정 규칙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군집 분석 및 지도 시각화</a:t>
            </a:r>
            <a:endParaRPr lang="en-US" altLang="ko-KR" sz="1400" dirty="0">
              <a:ln w="12700"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0D5EA-32B8-143D-B6FC-FBCF7A0968BE}"/>
              </a:ext>
            </a:extLst>
          </p:cNvPr>
          <p:cNvSpPr txBox="1"/>
          <p:nvPr/>
        </p:nvSpPr>
        <p:spPr>
          <a:xfrm>
            <a:off x="4016563" y="3357363"/>
            <a:ext cx="2023272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 프로세스 수립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 수집 및 가공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 분석</a:t>
            </a:r>
            <a:endParaRPr lang="en-US" altLang="ko-KR" sz="1400" dirty="0">
              <a:ln w="12700"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- </a:t>
            </a:r>
            <a:r>
              <a:rPr lang="ko-KR" altLang="en-US" sz="12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랜덤 포레스트</a:t>
            </a:r>
            <a:endParaRPr lang="en-US" altLang="ko-KR" sz="1200" dirty="0">
              <a:ln w="12700"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- </a:t>
            </a:r>
            <a:r>
              <a:rPr lang="ko-KR" altLang="en-US" sz="12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주성분 분석</a:t>
            </a:r>
            <a:endParaRPr lang="en-US" altLang="ko-KR" sz="1200" dirty="0">
              <a:ln w="12700"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- </a:t>
            </a:r>
            <a:r>
              <a:rPr lang="ko-KR" altLang="en-US" sz="12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군집 분석</a:t>
            </a:r>
            <a:endParaRPr lang="en-US" altLang="ko-KR" sz="1200" dirty="0">
              <a:ln w="12700"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- </a:t>
            </a:r>
            <a:r>
              <a:rPr lang="ko-KR" altLang="en-US" sz="12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의사결정나무회귀</a:t>
            </a:r>
            <a:endParaRPr lang="en-US" altLang="ko-KR" sz="1200" dirty="0">
              <a:ln w="12700"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- </a:t>
            </a:r>
            <a:r>
              <a:rPr lang="ko-KR" altLang="en-US" sz="12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다중선형회귀</a:t>
            </a:r>
            <a:endParaRPr lang="en-US" altLang="ko-KR" sz="1200" dirty="0">
              <a:ln w="12700"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AF0ED-CE11-294F-C82D-39D6CD626C96}"/>
              </a:ext>
            </a:extLst>
          </p:cNvPr>
          <p:cNvSpPr txBox="1"/>
          <p:nvPr/>
        </p:nvSpPr>
        <p:spPr>
          <a:xfrm>
            <a:off x="1315757" y="3357363"/>
            <a:ext cx="1681871" cy="1358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주제 선정 배경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연구의 필요성</a:t>
            </a:r>
            <a:endParaRPr lang="en-US" altLang="ko-KR" sz="1400" dirty="0">
              <a:ln w="12700"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연구 목적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활용데이터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171891-6E3C-BA6D-F605-E3322B5F7DDA}"/>
              </a:ext>
            </a:extLst>
          </p:cNvPr>
          <p:cNvSpPr txBox="1"/>
          <p:nvPr/>
        </p:nvSpPr>
        <p:spPr>
          <a:xfrm>
            <a:off x="9269885" y="3357363"/>
            <a:ext cx="1576072" cy="1358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 w="12700"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 활용 방안</a:t>
            </a:r>
            <a:endParaRPr lang="en-US" altLang="ko-KR" sz="1400" dirty="0">
              <a:ln w="12700"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의의 및 한계점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 목록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참고문헌</a:t>
            </a: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7081616D-466F-2400-51A8-ACF30352C398}"/>
              </a:ext>
            </a:extLst>
          </p:cNvPr>
          <p:cNvGrpSpPr/>
          <p:nvPr/>
        </p:nvGrpSpPr>
        <p:grpSpPr>
          <a:xfrm>
            <a:off x="1420802" y="1232811"/>
            <a:ext cx="7794085" cy="1538611"/>
            <a:chOff x="1420802" y="1021574"/>
            <a:chExt cx="7794085" cy="1538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FE7C66DF-34F7-CE21-01C2-5F7377EE6F45}"/>
                </a:ext>
              </a:extLst>
            </p:cNvPr>
            <p:cNvSpPr/>
            <p:nvPr/>
          </p:nvSpPr>
          <p:spPr>
            <a:xfrm flipV="1">
              <a:off x="1420802" y="1021574"/>
              <a:ext cx="1573225" cy="1538611"/>
            </a:xfrm>
            <a:prstGeom prst="arc">
              <a:avLst>
                <a:gd name="adj1" fmla="val 2633301"/>
                <a:gd name="adj2" fmla="val 20689796"/>
              </a:avLst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원호 80">
              <a:extLst>
                <a:ext uri="{FF2B5EF4-FFF2-40B4-BE49-F238E27FC236}">
                  <a16:creationId xmlns:a16="http://schemas.microsoft.com/office/drawing/2014/main" id="{364068D0-E8C3-76E2-4C32-92B15CA9472B}"/>
                </a:ext>
              </a:extLst>
            </p:cNvPr>
            <p:cNvSpPr/>
            <p:nvPr/>
          </p:nvSpPr>
          <p:spPr>
            <a:xfrm rot="16200000">
              <a:off x="2947778" y="1727087"/>
              <a:ext cx="776215" cy="776215"/>
            </a:xfrm>
            <a:prstGeom prst="arc">
              <a:avLst>
                <a:gd name="adj1" fmla="val 17205566"/>
                <a:gd name="adj2" fmla="val 0"/>
              </a:avLst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C4669636-9F14-F916-8F66-14457D748AA4}"/>
                </a:ext>
              </a:extLst>
            </p:cNvPr>
            <p:cNvCxnSpPr>
              <a:cxnSpLocks/>
            </p:cNvCxnSpPr>
            <p:nvPr/>
          </p:nvCxnSpPr>
          <p:spPr>
            <a:xfrm>
              <a:off x="3307892" y="1726283"/>
              <a:ext cx="708671" cy="681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3D771CA0-E961-8CF0-C94C-AF2FD69DC81A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58" y="1726283"/>
              <a:ext cx="708671" cy="6810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EA0CAED5-B9B2-9460-FA71-2544756DFCB5}"/>
                </a:ext>
              </a:extLst>
            </p:cNvPr>
            <p:cNvCxnSpPr>
              <a:cxnSpLocks/>
            </p:cNvCxnSpPr>
            <p:nvPr/>
          </p:nvCxnSpPr>
          <p:spPr>
            <a:xfrm>
              <a:off x="8506216" y="1726283"/>
              <a:ext cx="708671" cy="681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C2192C59-4406-2DD3-20F8-8D55D6B45A30}"/>
              </a:ext>
            </a:extLst>
          </p:cNvPr>
          <p:cNvSpPr txBox="1"/>
          <p:nvPr/>
        </p:nvSpPr>
        <p:spPr>
          <a:xfrm>
            <a:off x="228600" y="273701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377EB8"/>
                  </a:solidFill>
                </a:ln>
                <a:solidFill>
                  <a:srgbClr val="127C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dirty="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</a:rPr>
              <a:t>INDEX</a:t>
            </a:r>
            <a:endParaRPr lang="ko-KR" altLang="en-US" dirty="0">
              <a:ln>
                <a:solidFill>
                  <a:srgbClr val="081F4A"/>
                </a:solidFill>
              </a:ln>
              <a:solidFill>
                <a:srgbClr val="081F4A"/>
              </a:solidFill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5223FF7-B6D9-043F-0696-FA93A1C78C53}"/>
              </a:ext>
            </a:extLst>
          </p:cNvPr>
          <p:cNvGrpSpPr/>
          <p:nvPr/>
        </p:nvGrpSpPr>
        <p:grpSpPr>
          <a:xfrm>
            <a:off x="4037163" y="1232811"/>
            <a:ext cx="2303191" cy="1538611"/>
            <a:chOff x="1420802" y="1021574"/>
            <a:chExt cx="2303191" cy="1538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7" name="원호 156">
              <a:extLst>
                <a:ext uri="{FF2B5EF4-FFF2-40B4-BE49-F238E27FC236}">
                  <a16:creationId xmlns:a16="http://schemas.microsoft.com/office/drawing/2014/main" id="{FC51D125-FF02-2310-F0BF-A90FF5F1F1C7}"/>
                </a:ext>
              </a:extLst>
            </p:cNvPr>
            <p:cNvSpPr/>
            <p:nvPr/>
          </p:nvSpPr>
          <p:spPr>
            <a:xfrm flipV="1">
              <a:off x="1420802" y="1021574"/>
              <a:ext cx="1573225" cy="1538611"/>
            </a:xfrm>
            <a:prstGeom prst="arc">
              <a:avLst>
                <a:gd name="adj1" fmla="val 1340691"/>
                <a:gd name="adj2" fmla="val 20689796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8" name="원호 157">
              <a:extLst>
                <a:ext uri="{FF2B5EF4-FFF2-40B4-BE49-F238E27FC236}">
                  <a16:creationId xmlns:a16="http://schemas.microsoft.com/office/drawing/2014/main" id="{4F7133ED-3891-4E50-BB7A-482D9B2E8787}"/>
                </a:ext>
              </a:extLst>
            </p:cNvPr>
            <p:cNvSpPr/>
            <p:nvPr/>
          </p:nvSpPr>
          <p:spPr>
            <a:xfrm rot="16200000">
              <a:off x="2947778" y="1727087"/>
              <a:ext cx="776215" cy="776215"/>
            </a:xfrm>
            <a:prstGeom prst="arc">
              <a:avLst>
                <a:gd name="adj1" fmla="val 17205566"/>
                <a:gd name="adj2" fmla="val 0"/>
              </a:avLst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B693B0C2-4B83-4592-6F8D-43073F43B056}"/>
              </a:ext>
            </a:extLst>
          </p:cNvPr>
          <p:cNvGrpSpPr/>
          <p:nvPr/>
        </p:nvGrpSpPr>
        <p:grpSpPr>
          <a:xfrm>
            <a:off x="6653524" y="1232811"/>
            <a:ext cx="2303191" cy="1538611"/>
            <a:chOff x="1420802" y="1021574"/>
            <a:chExt cx="2303191" cy="1538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1" name="원호 160">
              <a:extLst>
                <a:ext uri="{FF2B5EF4-FFF2-40B4-BE49-F238E27FC236}">
                  <a16:creationId xmlns:a16="http://schemas.microsoft.com/office/drawing/2014/main" id="{41BBE24D-560B-3637-A7ED-C8268B8665B0}"/>
                </a:ext>
              </a:extLst>
            </p:cNvPr>
            <p:cNvSpPr/>
            <p:nvPr/>
          </p:nvSpPr>
          <p:spPr>
            <a:xfrm flipV="1">
              <a:off x="1420802" y="1021574"/>
              <a:ext cx="1573225" cy="1538611"/>
            </a:xfrm>
            <a:prstGeom prst="arc">
              <a:avLst>
                <a:gd name="adj1" fmla="val 1437438"/>
                <a:gd name="adj2" fmla="val 20689796"/>
              </a:avLst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C2B05291-21D7-683D-85A9-C4DBA4EB511A}"/>
                </a:ext>
              </a:extLst>
            </p:cNvPr>
            <p:cNvSpPr/>
            <p:nvPr/>
          </p:nvSpPr>
          <p:spPr>
            <a:xfrm rot="16200000">
              <a:off x="2947778" y="1727087"/>
              <a:ext cx="776215" cy="776215"/>
            </a:xfrm>
            <a:prstGeom prst="arc">
              <a:avLst>
                <a:gd name="adj1" fmla="val 17205566"/>
                <a:gd name="adj2" fmla="val 0"/>
              </a:avLst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65" name="원호 164">
            <a:extLst>
              <a:ext uri="{FF2B5EF4-FFF2-40B4-BE49-F238E27FC236}">
                <a16:creationId xmlns:a16="http://schemas.microsoft.com/office/drawing/2014/main" id="{048B9AD9-FE28-4244-03CA-A21242C332AB}"/>
              </a:ext>
            </a:extLst>
          </p:cNvPr>
          <p:cNvSpPr/>
          <p:nvPr/>
        </p:nvSpPr>
        <p:spPr>
          <a:xfrm flipV="1">
            <a:off x="9269885" y="1232811"/>
            <a:ext cx="1573225" cy="1538611"/>
          </a:xfrm>
          <a:prstGeom prst="arc">
            <a:avLst>
              <a:gd name="adj1" fmla="val 545383"/>
              <a:gd name="adj2" fmla="val 21516311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61061613-2B5D-E90E-D58F-0D4BEA962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00" y="1457487"/>
            <a:ext cx="1055660" cy="1055660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7DECE664-49C5-37E1-B299-4F2A759B6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13" y="1649411"/>
            <a:ext cx="740812" cy="740812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6D3653A8-42B1-CD28-A462-437EE8F99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5" y="1607387"/>
            <a:ext cx="740813" cy="740813"/>
          </a:xfrm>
          <a:prstGeom prst="rect">
            <a:avLst/>
          </a:prstGeom>
        </p:spPr>
      </p:pic>
      <p:pic>
        <p:nvPicPr>
          <p:cNvPr id="177" name="그래픽 176" descr="아이디어를 가진 사람 단색으로 채워진">
            <a:extLst>
              <a:ext uri="{FF2B5EF4-FFF2-40B4-BE49-F238E27FC236}">
                <a16:creationId xmlns:a16="http://schemas.microsoft.com/office/drawing/2014/main" id="{C2BCB5BB-2E43-D452-9B3E-D3A709E159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0996" y="1591116"/>
            <a:ext cx="872695" cy="872695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172F1C0E-7A41-43C7-E237-5EA3763AB3BB}"/>
              </a:ext>
            </a:extLst>
          </p:cNvPr>
          <p:cNvSpPr txBox="1"/>
          <p:nvPr/>
        </p:nvSpPr>
        <p:spPr>
          <a:xfrm>
            <a:off x="11101637" y="6512044"/>
            <a:ext cx="10903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en-US" altLang="ko-KR" sz="800" dirty="0">
                <a:solidFill>
                  <a:schemeClr val="accent3"/>
                </a:solidFill>
              </a:rPr>
              <a:t>Icon source </a:t>
            </a:r>
            <a:r>
              <a:rPr lang="en-US" altLang="ko-KR" sz="800" dirty="0" err="1">
                <a:solidFill>
                  <a:schemeClr val="accent3"/>
                </a:solidFill>
              </a:rPr>
              <a:t>Freepik</a:t>
            </a:r>
            <a:endParaRPr lang="ko-KR" altLang="en-US" sz="800" dirty="0">
              <a:solidFill>
                <a:schemeClr val="accent3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332B73-084F-9FBE-FD46-8D2B98125608}"/>
              </a:ext>
            </a:extLst>
          </p:cNvPr>
          <p:cNvSpPr/>
          <p:nvPr/>
        </p:nvSpPr>
        <p:spPr>
          <a:xfrm>
            <a:off x="1577129" y="2959029"/>
            <a:ext cx="1294449" cy="283515"/>
          </a:xfrm>
          <a:prstGeom prst="roundRect">
            <a:avLst>
              <a:gd name="adj" fmla="val 50000"/>
            </a:avLst>
          </a:prstGeom>
          <a:solidFill>
            <a:srgbClr val="081F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[1]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 개요</a:t>
            </a:r>
            <a:endParaRPr lang="en-US" altLang="ko-KR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714B06-D833-F382-62C4-57AC73A39E8A}"/>
              </a:ext>
            </a:extLst>
          </p:cNvPr>
          <p:cNvSpPr/>
          <p:nvPr/>
        </p:nvSpPr>
        <p:spPr>
          <a:xfrm>
            <a:off x="4226599" y="2959029"/>
            <a:ext cx="1294449" cy="283515"/>
          </a:xfrm>
          <a:prstGeom prst="roundRect">
            <a:avLst>
              <a:gd name="adj" fmla="val 50000"/>
            </a:avLst>
          </a:prstGeom>
          <a:solidFill>
            <a:srgbClr val="081F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[2]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 기획</a:t>
            </a:r>
            <a:endParaRPr lang="en-US" altLang="ko-KR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85E7E6-0135-2D2A-85F7-6CCAB5442524}"/>
              </a:ext>
            </a:extLst>
          </p:cNvPr>
          <p:cNvSpPr/>
          <p:nvPr/>
        </p:nvSpPr>
        <p:spPr>
          <a:xfrm>
            <a:off x="6819295" y="2959029"/>
            <a:ext cx="1294449" cy="283515"/>
          </a:xfrm>
          <a:prstGeom prst="roundRect">
            <a:avLst>
              <a:gd name="adj" fmla="val 50000"/>
            </a:avLst>
          </a:prstGeom>
          <a:solidFill>
            <a:srgbClr val="081F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[3]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 결과</a:t>
            </a:r>
            <a:endParaRPr lang="en-US" altLang="ko-KR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9FABA8-9AA4-0B08-9FC9-5E2123435160}"/>
              </a:ext>
            </a:extLst>
          </p:cNvPr>
          <p:cNvSpPr/>
          <p:nvPr/>
        </p:nvSpPr>
        <p:spPr>
          <a:xfrm>
            <a:off x="9420972" y="2959029"/>
            <a:ext cx="1294449" cy="283515"/>
          </a:xfrm>
          <a:prstGeom prst="roundRect">
            <a:avLst>
              <a:gd name="adj" fmla="val 50000"/>
            </a:avLst>
          </a:prstGeom>
          <a:solidFill>
            <a:srgbClr val="081F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[4]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결론</a:t>
            </a:r>
            <a:endParaRPr lang="en-US" altLang="ko-KR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0023562-C911-BB95-96B3-16525BD5BC7D}"/>
              </a:ext>
            </a:extLst>
          </p:cNvPr>
          <p:cNvCxnSpPr>
            <a:cxnSpLocks/>
          </p:cNvCxnSpPr>
          <p:nvPr/>
        </p:nvCxnSpPr>
        <p:spPr>
          <a:xfrm>
            <a:off x="1443398" y="444787"/>
            <a:ext cx="10541521" cy="0"/>
          </a:xfrm>
          <a:prstGeom prst="line">
            <a:avLst/>
          </a:prstGeom>
          <a:ln w="19050">
            <a:solidFill>
              <a:srgbClr val="081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0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6B8ED9-8481-AFD2-E366-E9B5C6932235}"/>
              </a:ext>
            </a:extLst>
          </p:cNvPr>
          <p:cNvSpPr/>
          <p:nvPr/>
        </p:nvSpPr>
        <p:spPr>
          <a:xfrm>
            <a:off x="7267600" y="345020"/>
            <a:ext cx="4746966" cy="1997041"/>
          </a:xfrm>
          <a:prstGeom prst="roundRect">
            <a:avLst/>
          </a:prstGeom>
          <a:solidFill>
            <a:srgbClr val="FFF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007254-9F19-E342-1EED-4D0ECD8874C8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03.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375B32-2077-A757-FD40-46B5396F4B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0" t="10736"/>
          <a:stretch/>
        </p:blipFill>
        <p:spPr>
          <a:xfrm>
            <a:off x="156359" y="1579176"/>
            <a:ext cx="6869102" cy="49503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07A3D9-AAD4-035D-6159-ADAFDB740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2" y="506079"/>
            <a:ext cx="2880000" cy="20366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E119EC-0233-5319-04CA-B960CFCC48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996" y="2625898"/>
            <a:ext cx="2880000" cy="20366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639C16A-E7ED-9DEC-47CB-F7B4B3359C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74" y="4725912"/>
            <a:ext cx="2880000" cy="203661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0E661C-239F-9B0C-F862-21B2B6DEBFD8}"/>
              </a:ext>
            </a:extLst>
          </p:cNvPr>
          <p:cNvSpPr/>
          <p:nvPr/>
        </p:nvSpPr>
        <p:spPr>
          <a:xfrm>
            <a:off x="287381" y="1255754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4C400B-6B80-D0C2-6C11-C4EB7A433BD5}"/>
              </a:ext>
            </a:extLst>
          </p:cNvPr>
          <p:cNvSpPr/>
          <p:nvPr/>
        </p:nvSpPr>
        <p:spPr>
          <a:xfrm>
            <a:off x="507689" y="1894539"/>
            <a:ext cx="94589" cy="116841"/>
          </a:xfrm>
          <a:prstGeom prst="rect">
            <a:avLst/>
          </a:prstGeom>
          <a:solidFill>
            <a:srgbClr val="FF7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E01D6-BA21-B841-5E8B-24C6CC046AF8}"/>
              </a:ext>
            </a:extLst>
          </p:cNvPr>
          <p:cNvSpPr txBox="1"/>
          <p:nvPr/>
        </p:nvSpPr>
        <p:spPr>
          <a:xfrm>
            <a:off x="602281" y="1841087"/>
            <a:ext cx="3373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49C189-FF12-9ADB-0D40-55414A6F55E5}"/>
              </a:ext>
            </a:extLst>
          </p:cNvPr>
          <p:cNvSpPr/>
          <p:nvPr/>
        </p:nvSpPr>
        <p:spPr>
          <a:xfrm>
            <a:off x="504886" y="2118590"/>
            <a:ext cx="94589" cy="116841"/>
          </a:xfrm>
          <a:prstGeom prst="rect">
            <a:avLst/>
          </a:prstGeom>
          <a:solidFill>
            <a:srgbClr val="85BE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190A8B-2496-2E9A-A15D-7B52FEA2BF2E}"/>
              </a:ext>
            </a:extLst>
          </p:cNvPr>
          <p:cNvSpPr txBox="1"/>
          <p:nvPr/>
        </p:nvSpPr>
        <p:spPr>
          <a:xfrm>
            <a:off x="602280" y="2065062"/>
            <a:ext cx="28593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7EBA80-A756-2C69-CF8A-3D2F5B64DAA9}"/>
              </a:ext>
            </a:extLst>
          </p:cNvPr>
          <p:cNvSpPr/>
          <p:nvPr/>
        </p:nvSpPr>
        <p:spPr>
          <a:xfrm>
            <a:off x="504889" y="2342640"/>
            <a:ext cx="94589" cy="116841"/>
          </a:xfrm>
          <a:prstGeom prst="rect">
            <a:avLst/>
          </a:prstGeom>
          <a:solidFill>
            <a:srgbClr val="80FA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310BEB-BD5B-592A-9881-C80B09DA6013}"/>
              </a:ext>
            </a:extLst>
          </p:cNvPr>
          <p:cNvSpPr txBox="1"/>
          <p:nvPr/>
        </p:nvSpPr>
        <p:spPr>
          <a:xfrm>
            <a:off x="602280" y="2289037"/>
            <a:ext cx="2370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CC1513-BB59-7D0C-1580-0BF73775C12C}"/>
              </a:ext>
            </a:extLst>
          </p:cNvPr>
          <p:cNvSpPr/>
          <p:nvPr/>
        </p:nvSpPr>
        <p:spPr>
          <a:xfrm>
            <a:off x="450871" y="1803124"/>
            <a:ext cx="708998" cy="747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AD1F6C-9AA0-B735-7396-623A8896DA25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03.</a:t>
            </a:r>
            <a:r>
              <a:rPr lang="ko-KR" altLang="en-US" dirty="0"/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452D94-8806-8D9C-0B90-18D9804385F5}"/>
              </a:ext>
            </a:extLst>
          </p:cNvPr>
          <p:cNvSpPr txBox="1"/>
          <p:nvPr/>
        </p:nvSpPr>
        <p:spPr>
          <a:xfrm>
            <a:off x="7001761" y="427589"/>
            <a:ext cx="282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1 ]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5FD909-9A00-0E55-F6E9-B6A91A8A1925}"/>
              </a:ext>
            </a:extLst>
          </p:cNvPr>
          <p:cNvSpPr txBox="1"/>
          <p:nvPr/>
        </p:nvSpPr>
        <p:spPr>
          <a:xfrm>
            <a:off x="6945244" y="2598082"/>
            <a:ext cx="293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2 ]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4AB7B4-D600-E7D7-EE0F-610A50FBB119}"/>
              </a:ext>
            </a:extLst>
          </p:cNvPr>
          <p:cNvSpPr txBox="1"/>
          <p:nvPr/>
        </p:nvSpPr>
        <p:spPr>
          <a:xfrm>
            <a:off x="6921531" y="4710012"/>
            <a:ext cx="298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그룹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3 ]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509BBC-F280-6DAE-9D12-161E59941A11}"/>
              </a:ext>
            </a:extLst>
          </p:cNvPr>
          <p:cNvSpPr txBox="1"/>
          <p:nvPr/>
        </p:nvSpPr>
        <p:spPr>
          <a:xfrm>
            <a:off x="385732" y="1209844"/>
            <a:ext cx="433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서울시 대처 능력 유형별 군집 지도 시각화</a:t>
            </a: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02F4E5FD-3766-3DDD-88C6-1DD8D317D643}"/>
              </a:ext>
            </a:extLst>
          </p:cNvPr>
          <p:cNvSpPr/>
          <p:nvPr/>
        </p:nvSpPr>
        <p:spPr>
          <a:xfrm>
            <a:off x="5688305" y="1229508"/>
            <a:ext cx="1579295" cy="4526962"/>
          </a:xfrm>
          <a:custGeom>
            <a:avLst/>
            <a:gdLst>
              <a:gd name="connsiteX0" fmla="*/ 1019477 w 1910948"/>
              <a:gd name="connsiteY0" fmla="*/ 0 h 4526962"/>
              <a:gd name="connsiteX1" fmla="*/ 1910948 w 1910948"/>
              <a:gd name="connsiteY1" fmla="*/ 0 h 4526962"/>
              <a:gd name="connsiteX2" fmla="*/ 1910948 w 1910948"/>
              <a:gd name="connsiteY2" fmla="*/ 45719 h 4526962"/>
              <a:gd name="connsiteX3" fmla="*/ 1069769 w 1910948"/>
              <a:gd name="connsiteY3" fmla="*/ 45719 h 4526962"/>
              <a:gd name="connsiteX4" fmla="*/ 1069769 w 1910948"/>
              <a:gd name="connsiteY4" fmla="*/ 2077699 h 4526962"/>
              <a:gd name="connsiteX5" fmla="*/ 1910948 w 1910948"/>
              <a:gd name="connsiteY5" fmla="*/ 2077699 h 4526962"/>
              <a:gd name="connsiteX6" fmla="*/ 1910948 w 1910948"/>
              <a:gd name="connsiteY6" fmla="*/ 2123418 h 4526962"/>
              <a:gd name="connsiteX7" fmla="*/ 1069769 w 1910948"/>
              <a:gd name="connsiteY7" fmla="*/ 2123418 h 4526962"/>
              <a:gd name="connsiteX8" fmla="*/ 1069769 w 1910948"/>
              <a:gd name="connsiteY8" fmla="*/ 4481243 h 4526962"/>
              <a:gd name="connsiteX9" fmla="*/ 1910948 w 1910948"/>
              <a:gd name="connsiteY9" fmla="*/ 4481243 h 4526962"/>
              <a:gd name="connsiteX10" fmla="*/ 1910948 w 1910948"/>
              <a:gd name="connsiteY10" fmla="*/ 4526962 h 4526962"/>
              <a:gd name="connsiteX11" fmla="*/ 1019477 w 1910948"/>
              <a:gd name="connsiteY11" fmla="*/ 4526962 h 4526962"/>
              <a:gd name="connsiteX12" fmla="*/ 1019477 w 1910948"/>
              <a:gd name="connsiteY12" fmla="*/ 4481243 h 4526962"/>
              <a:gd name="connsiteX13" fmla="*/ 1019478 w 1910948"/>
              <a:gd name="connsiteY13" fmla="*/ 4481243 h 4526962"/>
              <a:gd name="connsiteX14" fmla="*/ 1019478 w 1910948"/>
              <a:gd name="connsiteY14" fmla="*/ 2123418 h 4526962"/>
              <a:gd name="connsiteX15" fmla="*/ 0 w 1910948"/>
              <a:gd name="connsiteY15" fmla="*/ 2123418 h 4526962"/>
              <a:gd name="connsiteX16" fmla="*/ 0 w 1910948"/>
              <a:gd name="connsiteY16" fmla="*/ 2077699 h 4526962"/>
              <a:gd name="connsiteX17" fmla="*/ 1019478 w 1910948"/>
              <a:gd name="connsiteY17" fmla="*/ 2077699 h 4526962"/>
              <a:gd name="connsiteX18" fmla="*/ 1019478 w 1910948"/>
              <a:gd name="connsiteY18" fmla="*/ 45719 h 4526962"/>
              <a:gd name="connsiteX19" fmla="*/ 1019477 w 1910948"/>
              <a:gd name="connsiteY19" fmla="*/ 45719 h 452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10948" h="4526962">
                <a:moveTo>
                  <a:pt x="1019477" y="0"/>
                </a:moveTo>
                <a:lnTo>
                  <a:pt x="1910948" y="0"/>
                </a:lnTo>
                <a:lnTo>
                  <a:pt x="1910948" y="45719"/>
                </a:lnTo>
                <a:lnTo>
                  <a:pt x="1069769" y="45719"/>
                </a:lnTo>
                <a:lnTo>
                  <a:pt x="1069769" y="2077699"/>
                </a:lnTo>
                <a:lnTo>
                  <a:pt x="1910948" y="2077699"/>
                </a:lnTo>
                <a:lnTo>
                  <a:pt x="1910948" y="2123418"/>
                </a:lnTo>
                <a:lnTo>
                  <a:pt x="1069769" y="2123418"/>
                </a:lnTo>
                <a:lnTo>
                  <a:pt x="1069769" y="4481243"/>
                </a:lnTo>
                <a:lnTo>
                  <a:pt x="1910948" y="4481243"/>
                </a:lnTo>
                <a:lnTo>
                  <a:pt x="1910948" y="4526962"/>
                </a:lnTo>
                <a:lnTo>
                  <a:pt x="1019477" y="4526962"/>
                </a:lnTo>
                <a:lnTo>
                  <a:pt x="1019477" y="4481243"/>
                </a:lnTo>
                <a:lnTo>
                  <a:pt x="1019478" y="4481243"/>
                </a:lnTo>
                <a:lnTo>
                  <a:pt x="1019478" y="2123418"/>
                </a:lnTo>
                <a:lnTo>
                  <a:pt x="0" y="2123418"/>
                </a:lnTo>
                <a:lnTo>
                  <a:pt x="0" y="2077699"/>
                </a:lnTo>
                <a:lnTo>
                  <a:pt x="1019478" y="2077699"/>
                </a:lnTo>
                <a:lnTo>
                  <a:pt x="1019478" y="45719"/>
                </a:lnTo>
                <a:lnTo>
                  <a:pt x="1019477" y="457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81C6F-A220-BC1A-8A95-BD57BAB481A9}"/>
              </a:ext>
            </a:extLst>
          </p:cNvPr>
          <p:cNvSpPr txBox="1"/>
          <p:nvPr/>
        </p:nvSpPr>
        <p:spPr>
          <a:xfrm>
            <a:off x="175967" y="722984"/>
            <a:ext cx="5193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행정동 단위 대처 능력 취약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군집별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지도 시각화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9EA7B9-98DD-EECE-A094-42FD0798A85E}"/>
              </a:ext>
            </a:extLst>
          </p:cNvPr>
          <p:cNvSpPr txBox="1"/>
          <p:nvPr/>
        </p:nvSpPr>
        <p:spPr>
          <a:xfrm>
            <a:off x="9108955" y="3145128"/>
            <a:ext cx="288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특징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인구밀도가 높고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구난 시설이 많음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B70000-BE60-439F-9845-6A2AA2680E40}"/>
              </a:ext>
            </a:extLst>
          </p:cNvPr>
          <p:cNvSpPr txBox="1"/>
          <p:nvPr/>
        </p:nvSpPr>
        <p:spPr>
          <a:xfrm>
            <a:off x="9655952" y="5493235"/>
            <a:ext cx="2072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특징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인구밀도가 낮음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A3D280-43B2-08E9-BBC3-1830FDA526E5}"/>
              </a:ext>
            </a:extLst>
          </p:cNvPr>
          <p:cNvSpPr txBox="1"/>
          <p:nvPr/>
        </p:nvSpPr>
        <p:spPr>
          <a:xfrm>
            <a:off x="9183783" y="1098913"/>
            <a:ext cx="27303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특징 </a:t>
            </a:r>
            <a:r>
              <a:rPr lang="en-US" altLang="ko-KR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사회적 약자 비율이 높고</a:t>
            </a:r>
            <a:endParaRPr lang="en-US" altLang="ko-KR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구난 시설이 부족</a:t>
            </a:r>
            <a:endParaRPr lang="en-US" altLang="ko-KR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DD636-C6ED-19EB-6814-58A485D4E7F6}"/>
              </a:ext>
            </a:extLst>
          </p:cNvPr>
          <p:cNvSpPr txBox="1"/>
          <p:nvPr/>
        </p:nvSpPr>
        <p:spPr>
          <a:xfrm>
            <a:off x="228600" y="273701"/>
            <a:ext cx="4291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소셜 인프라 군집분석</a:t>
            </a:r>
            <a:r>
              <a:rPr lang="ko-KR" altLang="en-US" dirty="0"/>
              <a:t> 결과 시각화</a:t>
            </a:r>
            <a:endParaRPr lang="en-US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A76CBD-F7BF-7A9D-FA52-B19EA5079BC5}"/>
              </a:ext>
            </a:extLst>
          </p:cNvPr>
          <p:cNvSpPr/>
          <p:nvPr/>
        </p:nvSpPr>
        <p:spPr>
          <a:xfrm>
            <a:off x="7267600" y="2460955"/>
            <a:ext cx="4746966" cy="199704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4D476-341F-C38B-E2F7-399045366E3E}"/>
              </a:ext>
            </a:extLst>
          </p:cNvPr>
          <p:cNvSpPr/>
          <p:nvPr/>
        </p:nvSpPr>
        <p:spPr>
          <a:xfrm>
            <a:off x="7305666" y="4634695"/>
            <a:ext cx="4746966" cy="199704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402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AEFE6910-09EA-4849-24F4-7FEFAA40F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449" y="1615491"/>
            <a:ext cx="6618049" cy="46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2E8F86-1DB8-F2C7-7B2C-C8DAD12F5480}"/>
              </a:ext>
            </a:extLst>
          </p:cNvPr>
          <p:cNvSpPr txBox="1"/>
          <p:nvPr/>
        </p:nvSpPr>
        <p:spPr>
          <a:xfrm>
            <a:off x="228600" y="273701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분석 활용방안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64D8F-F5DC-E0BB-F9D6-757B200BBC2F}"/>
              </a:ext>
            </a:extLst>
          </p:cNvPr>
          <p:cNvSpPr txBox="1"/>
          <p:nvPr/>
        </p:nvSpPr>
        <p:spPr>
          <a:xfrm>
            <a:off x="228600" y="59181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04.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1C867-8F26-EBD4-AAA0-4F42CF74BC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3" t="33839" r="27325"/>
          <a:stretch/>
        </p:blipFill>
        <p:spPr>
          <a:xfrm>
            <a:off x="3960000" y="4016315"/>
            <a:ext cx="1800000" cy="1677205"/>
          </a:xfrm>
          <a:prstGeom prst="ellipse">
            <a:avLst/>
          </a:prstGeom>
          <a:ln w="19050">
            <a:solidFill>
              <a:srgbClr val="4DAF4A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9882F2-3C09-E3D3-4D72-D09D7B4CE65B}"/>
              </a:ext>
            </a:extLst>
          </p:cNvPr>
          <p:cNvSpPr txBox="1"/>
          <p:nvPr/>
        </p:nvSpPr>
        <p:spPr>
          <a:xfrm>
            <a:off x="4263325" y="5797531"/>
            <a:ext cx="1226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대림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동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E08F88-E555-8D58-27D1-9CFBD29CE4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715" t="10698" r="19018" b="25114"/>
          <a:stretch/>
        </p:blipFill>
        <p:spPr>
          <a:xfrm>
            <a:off x="360000" y="2216315"/>
            <a:ext cx="1800000" cy="1722539"/>
          </a:xfrm>
          <a:prstGeom prst="ellipse">
            <a:avLst/>
          </a:prstGeom>
          <a:ln w="28575">
            <a:solidFill>
              <a:srgbClr val="00B05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E14D92-5919-E7CA-F147-9EFD8C255C1E}"/>
              </a:ext>
            </a:extLst>
          </p:cNvPr>
          <p:cNvSpPr txBox="1"/>
          <p:nvPr/>
        </p:nvSpPr>
        <p:spPr>
          <a:xfrm>
            <a:off x="600506" y="1917927"/>
            <a:ext cx="1226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당산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동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B18859-C3B6-1AA4-2464-BBFE62D1C23C}"/>
              </a:ext>
            </a:extLst>
          </p:cNvPr>
          <p:cNvSpPr txBox="1"/>
          <p:nvPr/>
        </p:nvSpPr>
        <p:spPr>
          <a:xfrm>
            <a:off x="228600" y="722984"/>
            <a:ext cx="5193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빈도 결정 규칙을 통해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지역별 맞춤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개선 방안 제안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BACB4B-7CB7-0B51-3974-91C02EC5410B}"/>
              </a:ext>
            </a:extLst>
          </p:cNvPr>
          <p:cNvSpPr/>
          <p:nvPr/>
        </p:nvSpPr>
        <p:spPr>
          <a:xfrm>
            <a:off x="287381" y="1255754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E2B6B5-0325-0DFB-3D8F-20D733C27232}"/>
              </a:ext>
            </a:extLst>
          </p:cNvPr>
          <p:cNvSpPr txBox="1"/>
          <p:nvPr/>
        </p:nvSpPr>
        <p:spPr>
          <a:xfrm>
            <a:off x="385732" y="1209844"/>
            <a:ext cx="345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치수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및 </a:t>
            </a:r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배수 시설 정비 문제</a:t>
            </a:r>
            <a:endParaRPr lang="ko-KR" altLang="en-US" dirty="0">
              <a:ln>
                <a:solidFill>
                  <a:sysClr val="windowText" lastClr="000000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76DE0-EAC4-0E63-324E-62E0A2F96D52}"/>
              </a:ext>
            </a:extLst>
          </p:cNvPr>
          <p:cNvSpPr txBox="1"/>
          <p:nvPr/>
        </p:nvSpPr>
        <p:spPr>
          <a:xfrm>
            <a:off x="6134100" y="2611604"/>
            <a:ext cx="5915024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+mj-lt"/>
              <a:buNone/>
              <a:tabLst/>
              <a:defRPr sz="140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1. </a:t>
            </a:r>
            <a:r>
              <a:rPr lang="ko-KR" altLang="en-US" sz="1200" dirty="0"/>
              <a:t>대림</a:t>
            </a:r>
            <a:r>
              <a:rPr lang="en-US" altLang="ko-KR" sz="1200" dirty="0"/>
              <a:t>1</a:t>
            </a:r>
            <a:r>
              <a:rPr lang="ko-KR" altLang="en-US" sz="1200" dirty="0"/>
              <a:t>동</a:t>
            </a:r>
            <a:r>
              <a:rPr lang="en-US" altLang="ko-KR" sz="1200" dirty="0"/>
              <a:t>, </a:t>
            </a:r>
            <a:r>
              <a:rPr lang="ko-KR" altLang="en-US" sz="1200" dirty="0"/>
              <a:t>사당</a:t>
            </a:r>
            <a:r>
              <a:rPr lang="en-US" altLang="ko-KR" sz="1200" dirty="0"/>
              <a:t> 1</a:t>
            </a:r>
            <a:r>
              <a:rPr lang="ko-KR" altLang="en-US" sz="1200" dirty="0"/>
              <a:t>동</a:t>
            </a:r>
            <a:endParaRPr lang="en-US" altLang="ko-KR" sz="1200" dirty="0"/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+mj-lt"/>
              <a:buNone/>
              <a:tabLst/>
            </a:pPr>
            <a:r>
              <a:rPr lang="ko-KR" altLang="en-US" sz="1200" dirty="0">
                <a:ln>
                  <a:noFill/>
                </a:ln>
              </a:rPr>
              <a:t>원인 </a:t>
            </a:r>
            <a:r>
              <a:rPr lang="en-US" altLang="ko-KR" sz="1200" dirty="0">
                <a:ln>
                  <a:noFill/>
                </a:ln>
              </a:rPr>
              <a:t>: </a:t>
            </a:r>
            <a:r>
              <a:rPr lang="ko-KR" altLang="en-US" sz="1200" dirty="0">
                <a:ln>
                  <a:noFill/>
                </a:ln>
              </a:rPr>
              <a:t>강우 강도가 매우 강하고 배수 시설 정비가 원활 하지 않은 것으로 추정</a:t>
            </a:r>
            <a:endParaRPr lang="en-US" altLang="ko-KR" sz="1200" dirty="0">
              <a:ln>
                <a:noFill/>
              </a:ln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+mj-lt"/>
              <a:buNone/>
              <a:tabLst/>
            </a:pPr>
            <a:r>
              <a:rPr lang="ko-KR" altLang="en-US" sz="1200" dirty="0">
                <a:ln>
                  <a:noFill/>
                </a:ln>
              </a:rPr>
              <a:t>해결방안 </a:t>
            </a:r>
            <a:r>
              <a:rPr lang="en-US" altLang="ko-KR" sz="1200" dirty="0">
                <a:ln>
                  <a:noFill/>
                </a:ln>
              </a:rPr>
              <a:t>: </a:t>
            </a:r>
            <a:r>
              <a:rPr lang="ko-KR" altLang="en-US" sz="1200" dirty="0">
                <a:ln>
                  <a:noFill/>
                </a:ln>
              </a:rPr>
              <a:t>배수체계 개선</a:t>
            </a:r>
            <a:r>
              <a:rPr lang="en-US" altLang="ko-KR" sz="1200" dirty="0">
                <a:ln>
                  <a:noFill/>
                </a:ln>
              </a:rPr>
              <a:t>,</a:t>
            </a:r>
            <a:r>
              <a:rPr lang="ko-KR" altLang="en-US" sz="1200" dirty="0">
                <a:ln>
                  <a:noFill/>
                </a:ln>
              </a:rPr>
              <a:t> 배수능력 제고</a:t>
            </a:r>
            <a:endParaRPr lang="en-US" altLang="ko-KR" sz="1200" dirty="0">
              <a:ln>
                <a:noFill/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516B6-05B5-D398-152A-4752A5E4840C}"/>
              </a:ext>
            </a:extLst>
          </p:cNvPr>
          <p:cNvSpPr txBox="1"/>
          <p:nvPr/>
        </p:nvSpPr>
        <p:spPr>
          <a:xfrm>
            <a:off x="6134100" y="1207179"/>
            <a:ext cx="5915024" cy="117724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침수 빈도 결정 규칙</a:t>
            </a:r>
            <a:endParaRPr lang="en-US" altLang="ko-KR" sz="1200" dirty="0">
              <a:ln>
                <a:solidFill>
                  <a:sysClr val="windowText" lastClr="000000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1) </a:t>
            </a:r>
            <a:r>
              <a:rPr lang="ko-KR" altLang="en-US" sz="1200" b="0" dirty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일일 최대 강수량이 높고 배수등급 양호 비율이 낮은 지역</a:t>
            </a:r>
            <a:endParaRPr lang="en-US" altLang="ko-KR" sz="1200" b="0" dirty="0">
              <a:ln>
                <a:noFill/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noFill/>
                </a:ln>
              </a:rPr>
              <a:t>2)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일일 최대 강수량이 낮지만 녹지 면적 비율이 낮은 지역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noFill/>
                </a:ln>
              </a:rPr>
              <a:t>3) </a:t>
            </a:r>
            <a:r>
              <a:rPr lang="ko-KR" altLang="en-US" sz="1200" b="0" dirty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일일 최대 강수량이 높으며 배수등급 양호 비율이 낮고 불투수면 비율이 높은 지역</a:t>
            </a:r>
            <a:endParaRPr lang="en-US" altLang="ko-KR" sz="1200" dirty="0">
              <a:ln>
                <a:noFill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E36AD-B335-08EC-03A6-F9A507584473}"/>
              </a:ext>
            </a:extLst>
          </p:cNvPr>
          <p:cNvSpPr txBox="1"/>
          <p:nvPr/>
        </p:nvSpPr>
        <p:spPr>
          <a:xfrm>
            <a:off x="6134100" y="3738784"/>
            <a:ext cx="5943599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+mj-lt"/>
              <a:buNone/>
              <a:tabLst/>
              <a:defRPr sz="120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쌍문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수유</a:t>
            </a:r>
            <a:r>
              <a:rPr lang="en-US" altLang="ko-KR" dirty="0"/>
              <a:t> 2,3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송천동</a:t>
            </a:r>
            <a:r>
              <a:rPr lang="en-US" altLang="ko-KR" dirty="0"/>
              <a:t>, </a:t>
            </a:r>
            <a:r>
              <a:rPr lang="ko-KR" altLang="en-US" dirty="0"/>
              <a:t>번</a:t>
            </a:r>
            <a:r>
              <a:rPr lang="en-US" altLang="ko-KR" dirty="0"/>
              <a:t>1</a:t>
            </a:r>
            <a:r>
              <a:rPr lang="ko-KR" altLang="en-US" dirty="0"/>
              <a:t>동 등 </a:t>
            </a:r>
            <a:r>
              <a:rPr lang="en-US" altLang="ko-KR" dirty="0"/>
              <a:t>8</a:t>
            </a:r>
            <a:r>
              <a:rPr lang="ko-KR" altLang="en-US" dirty="0"/>
              <a:t>개 동</a:t>
            </a:r>
            <a:endParaRPr lang="en-US" altLang="ko-KR" dirty="0"/>
          </a:p>
          <a:p>
            <a:r>
              <a:rPr lang="ko-KR" altLang="en-US" dirty="0">
                <a:ln>
                  <a:noFill/>
                </a:ln>
              </a:rPr>
              <a:t>원인 </a:t>
            </a:r>
            <a:r>
              <a:rPr lang="en-US" altLang="ko-KR" dirty="0">
                <a:ln>
                  <a:noFill/>
                </a:ln>
              </a:rPr>
              <a:t>: </a:t>
            </a:r>
            <a:r>
              <a:rPr lang="ko-KR" altLang="en-US" dirty="0">
                <a:ln>
                  <a:noFill/>
                </a:ln>
              </a:rPr>
              <a:t>비의 세기는 상대적으로 약하지만 비 흡수 지형이 부족</a:t>
            </a:r>
            <a:endParaRPr lang="en-US" altLang="ko-KR" dirty="0">
              <a:ln>
                <a:noFill/>
              </a:ln>
            </a:endParaRPr>
          </a:p>
          <a:p>
            <a:r>
              <a:rPr lang="ko-KR" altLang="en-US" dirty="0">
                <a:ln>
                  <a:noFill/>
                </a:ln>
              </a:rPr>
              <a:t>해결방안 </a:t>
            </a:r>
            <a:r>
              <a:rPr lang="en-US" altLang="ko-KR" dirty="0">
                <a:ln>
                  <a:noFill/>
                </a:ln>
              </a:rPr>
              <a:t>: </a:t>
            </a:r>
            <a:r>
              <a:rPr lang="ko-KR" altLang="en-US" dirty="0">
                <a:ln>
                  <a:noFill/>
                </a:ln>
              </a:rPr>
              <a:t>투수성을 재고하여 그린 인프라</a:t>
            </a:r>
            <a:r>
              <a:rPr lang="en-US" altLang="ko-KR" dirty="0">
                <a:ln>
                  <a:noFill/>
                </a:ln>
              </a:rPr>
              <a:t>(</a:t>
            </a:r>
            <a:r>
              <a:rPr lang="ko-KR" altLang="en-US" dirty="0" err="1">
                <a:ln>
                  <a:noFill/>
                </a:ln>
              </a:rPr>
              <a:t>수변공원</a:t>
            </a:r>
            <a:r>
              <a:rPr lang="en-US" altLang="ko-KR" dirty="0">
                <a:ln>
                  <a:noFill/>
                </a:ln>
              </a:rPr>
              <a:t>,</a:t>
            </a:r>
            <a:r>
              <a:rPr lang="ko-KR" altLang="en-US" dirty="0">
                <a:ln>
                  <a:noFill/>
                </a:ln>
              </a:rPr>
              <a:t>녹지</a:t>
            </a:r>
            <a:r>
              <a:rPr lang="en-US" altLang="ko-KR" dirty="0">
                <a:ln>
                  <a:noFill/>
                </a:ln>
              </a:rPr>
              <a:t>) </a:t>
            </a:r>
            <a:r>
              <a:rPr lang="ko-KR" altLang="en-US" dirty="0">
                <a:ln>
                  <a:noFill/>
                </a:ln>
              </a:rPr>
              <a:t>등을 확보</a:t>
            </a:r>
            <a:endParaRPr lang="en-US" altLang="ko-KR" dirty="0">
              <a:ln>
                <a:noFill/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742C91-78B4-4085-13FB-1FECF43FE4E3}"/>
              </a:ext>
            </a:extLst>
          </p:cNvPr>
          <p:cNvSpPr txBox="1"/>
          <p:nvPr/>
        </p:nvSpPr>
        <p:spPr>
          <a:xfrm>
            <a:off x="6148387" y="4865964"/>
            <a:ext cx="5943599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+mj-lt"/>
              <a:buNone/>
              <a:tabLst/>
              <a:defRPr sz="120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en-US" altLang="ko-KR" dirty="0">
              <a:ln>
                <a:noFill/>
              </a:ln>
            </a:endParaRPr>
          </a:p>
          <a:p>
            <a:endParaRPr lang="en-US" altLang="ko-KR" dirty="0">
              <a:ln>
                <a:noFill/>
              </a:ln>
            </a:endParaRPr>
          </a:p>
          <a:p>
            <a:endParaRPr lang="en-US" altLang="ko-KR" dirty="0">
              <a:ln>
                <a:noFill/>
              </a:ln>
            </a:endParaRPr>
          </a:p>
          <a:p>
            <a:endParaRPr lang="en-US" altLang="ko-KR" dirty="0">
              <a:ln>
                <a:noFill/>
              </a:ln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C9F246-DC63-0E17-7FBE-E11255CFCA19}"/>
              </a:ext>
            </a:extLst>
          </p:cNvPr>
          <p:cNvSpPr/>
          <p:nvPr/>
        </p:nvSpPr>
        <p:spPr>
          <a:xfrm>
            <a:off x="7293183" y="4865963"/>
            <a:ext cx="1037471" cy="292321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95C25F-174C-1E34-E8EC-6D256B86A024}"/>
              </a:ext>
            </a:extLst>
          </p:cNvPr>
          <p:cNvSpPr txBox="1"/>
          <p:nvPr/>
        </p:nvSpPr>
        <p:spPr>
          <a:xfrm>
            <a:off x="6134100" y="4826888"/>
            <a:ext cx="5915024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영등포구 일대</a:t>
            </a:r>
            <a:r>
              <a:rPr lang="en-US" altLang="ko-KR" dirty="0"/>
              <a:t> (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신길</a:t>
            </a:r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,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영등포본동</a:t>
            </a:r>
            <a:r>
              <a:rPr lang="en-US" altLang="ko-KR" dirty="0"/>
              <a:t>,</a:t>
            </a:r>
            <a:r>
              <a:rPr lang="ko-KR" altLang="en-US" dirty="0"/>
              <a:t>대림</a:t>
            </a:r>
            <a:r>
              <a:rPr lang="en-US" altLang="ko-KR" dirty="0"/>
              <a:t>) 7</a:t>
            </a:r>
            <a:r>
              <a:rPr lang="ko-KR" altLang="en-US" dirty="0"/>
              <a:t>개 동</a:t>
            </a:r>
            <a:endParaRPr lang="en-US" altLang="ko-KR" dirty="0"/>
          </a:p>
          <a:p>
            <a:r>
              <a:rPr lang="ko-KR" altLang="en-US" dirty="0">
                <a:ln>
                  <a:noFill/>
                </a:ln>
              </a:rPr>
              <a:t>원인 </a:t>
            </a:r>
            <a:r>
              <a:rPr lang="en-US" altLang="ko-KR" dirty="0">
                <a:ln>
                  <a:noFill/>
                </a:ln>
              </a:rPr>
              <a:t>: </a:t>
            </a:r>
            <a:r>
              <a:rPr lang="ko-KR" altLang="en-US" dirty="0">
                <a:ln>
                  <a:noFill/>
                </a:ln>
              </a:rPr>
              <a:t>도시 개발 진행 속도에 비해 배수 시설 정비가 부족</a:t>
            </a:r>
            <a:endParaRPr lang="en-US" altLang="ko-KR" dirty="0">
              <a:ln>
                <a:noFill/>
              </a:ln>
            </a:endParaRPr>
          </a:p>
          <a:p>
            <a:r>
              <a:rPr lang="ko-KR" altLang="en-US" dirty="0">
                <a:ln>
                  <a:noFill/>
                </a:ln>
              </a:rPr>
              <a:t>해결방안 </a:t>
            </a:r>
            <a:r>
              <a:rPr lang="en-US" altLang="ko-KR" dirty="0">
                <a:ln>
                  <a:noFill/>
                </a:ln>
              </a:rPr>
              <a:t>:</a:t>
            </a:r>
            <a:r>
              <a:rPr lang="ko-KR" altLang="en-US" dirty="0">
                <a:ln>
                  <a:noFill/>
                </a:ln>
              </a:rPr>
              <a:t> 침투시설 증대와 배수 체계 개선 필요</a:t>
            </a:r>
            <a:endParaRPr lang="en-US" altLang="ko-KR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4074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3D8A7E3-C6A0-6AF7-CB01-9237A6CCF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812" y="1484348"/>
            <a:ext cx="6618049" cy="4680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77037A-35EF-FE75-444C-3D07B13FBF9D}"/>
              </a:ext>
            </a:extLst>
          </p:cNvPr>
          <p:cNvSpPr/>
          <p:nvPr/>
        </p:nvSpPr>
        <p:spPr>
          <a:xfrm>
            <a:off x="6134100" y="3706761"/>
            <a:ext cx="5914800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BC5B7-5849-C20E-A793-93757DE999BA}"/>
              </a:ext>
            </a:extLst>
          </p:cNvPr>
          <p:cNvSpPr/>
          <p:nvPr/>
        </p:nvSpPr>
        <p:spPr>
          <a:xfrm>
            <a:off x="8131875" y="3767738"/>
            <a:ext cx="844975" cy="265746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C3CD8-C542-FAA9-4769-128C2A97864C}"/>
              </a:ext>
            </a:extLst>
          </p:cNvPr>
          <p:cNvSpPr txBox="1"/>
          <p:nvPr/>
        </p:nvSpPr>
        <p:spPr>
          <a:xfrm>
            <a:off x="6148387" y="3709249"/>
            <a:ext cx="594359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+mj-lt"/>
              <a:buNone/>
              <a:tabLst/>
              <a:defRPr sz="120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구로</a:t>
            </a:r>
            <a:r>
              <a:rPr lang="en-US" altLang="ko-KR" sz="1200" dirty="0"/>
              <a:t>2</a:t>
            </a:r>
            <a:r>
              <a:rPr lang="ko-KR" altLang="en-US" sz="1200" dirty="0"/>
              <a:t>동</a:t>
            </a:r>
            <a:r>
              <a:rPr lang="en-US" altLang="ko-KR" sz="1200" dirty="0"/>
              <a:t>, </a:t>
            </a:r>
            <a:r>
              <a:rPr lang="ko-KR" altLang="en-US" sz="1200" dirty="0"/>
              <a:t>방배</a:t>
            </a:r>
            <a:r>
              <a:rPr lang="en-US" altLang="ko-KR" sz="1200" dirty="0"/>
              <a:t>2</a:t>
            </a:r>
            <a:r>
              <a:rPr lang="ko-KR" altLang="en-US" sz="1200" dirty="0"/>
              <a:t>동</a:t>
            </a:r>
            <a:r>
              <a:rPr lang="en-US" altLang="ko-KR" sz="1200" dirty="0"/>
              <a:t>, </a:t>
            </a:r>
            <a:r>
              <a:rPr lang="ko-KR" altLang="en-US" sz="1200" dirty="0"/>
              <a:t>방배본동</a:t>
            </a:r>
            <a:r>
              <a:rPr lang="en-US" altLang="ko-KR" sz="1200" dirty="0"/>
              <a:t>, </a:t>
            </a:r>
            <a:r>
              <a: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개봉</a:t>
            </a:r>
            <a:r>
              <a:rPr lang="en-US" altLang="ko-KR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동 등</a:t>
            </a:r>
            <a:endParaRPr lang="en-US" altLang="ko-KR" sz="1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</a:rPr>
              <a:t>원인 </a:t>
            </a:r>
            <a:r>
              <a:rPr lang="en-US" altLang="ko-KR" sz="1200" dirty="0">
                <a:ln>
                  <a:noFill/>
                </a:ln>
              </a:rPr>
              <a:t>: </a:t>
            </a:r>
            <a:r>
              <a:rPr lang="ko-KR" altLang="en-US" sz="1200" dirty="0">
                <a:ln>
                  <a:noFill/>
                </a:ln>
              </a:rPr>
              <a:t>강수량이 높은데 반해 건물들의 시설물의 노후화와 특색으로 </a:t>
            </a:r>
            <a:r>
              <a:rPr lang="ko-KR" altLang="en-US" dirty="0">
                <a:ln>
                  <a:noFill/>
                </a:ln>
              </a:rPr>
              <a:t>침수</a:t>
            </a:r>
            <a:r>
              <a:rPr lang="ko-KR" altLang="en-US" sz="1200" dirty="0">
                <a:ln>
                  <a:noFill/>
                </a:ln>
              </a:rPr>
              <a:t> 방어가 힘든 지형 </a:t>
            </a:r>
            <a:endParaRPr lang="en-US" altLang="ko-KR" sz="1200" dirty="0">
              <a:ln>
                <a:noFill/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</a:rPr>
              <a:t>해결방안 </a:t>
            </a:r>
            <a:r>
              <a:rPr lang="en-US" altLang="ko-KR" sz="1200" dirty="0">
                <a:ln>
                  <a:noFill/>
                </a:ln>
              </a:rPr>
              <a:t>: </a:t>
            </a:r>
            <a:r>
              <a:rPr lang="ko-KR" altLang="en-US" sz="1200" dirty="0">
                <a:ln>
                  <a:noFill/>
                </a:ln>
              </a:rPr>
              <a:t>시설물 점검 및 보수</a:t>
            </a:r>
            <a:r>
              <a:rPr lang="en-US" altLang="ko-KR" sz="1200" dirty="0">
                <a:ln>
                  <a:noFill/>
                </a:ln>
              </a:rPr>
              <a:t>, </a:t>
            </a:r>
            <a:r>
              <a:rPr lang="ko-KR" altLang="en-US" sz="1200" dirty="0">
                <a:ln>
                  <a:noFill/>
                </a:ln>
              </a:rPr>
              <a:t>저류 시설 확대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E8F86-1DB8-F2C7-7B2C-C8DAD12F5480}"/>
              </a:ext>
            </a:extLst>
          </p:cNvPr>
          <p:cNvSpPr txBox="1"/>
          <p:nvPr/>
        </p:nvSpPr>
        <p:spPr>
          <a:xfrm>
            <a:off x="228600" y="273701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분석 활용방안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64D8F-F5DC-E0BB-F9D6-757B200BBC2F}"/>
              </a:ext>
            </a:extLst>
          </p:cNvPr>
          <p:cNvSpPr txBox="1"/>
          <p:nvPr/>
        </p:nvSpPr>
        <p:spPr>
          <a:xfrm>
            <a:off x="228600" y="59181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04.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FC7459-58AA-4EDE-F5D3-88640689D237}"/>
              </a:ext>
            </a:extLst>
          </p:cNvPr>
          <p:cNvSpPr txBox="1"/>
          <p:nvPr/>
        </p:nvSpPr>
        <p:spPr>
          <a:xfrm>
            <a:off x="947469" y="1864984"/>
            <a:ext cx="761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사당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동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9785D4-4C25-8FE5-5068-3E75A0929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000" y="3956247"/>
            <a:ext cx="1800000" cy="1755711"/>
          </a:xfrm>
          <a:prstGeom prst="ellipse">
            <a:avLst/>
          </a:prstGeom>
          <a:ln w="19050">
            <a:solidFill>
              <a:srgbClr val="E41A1C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B16B00-E291-7A3D-7ED7-CA524060ECDD}"/>
              </a:ext>
            </a:extLst>
          </p:cNvPr>
          <p:cNvSpPr txBox="1"/>
          <p:nvPr/>
        </p:nvSpPr>
        <p:spPr>
          <a:xfrm>
            <a:off x="4479134" y="5811412"/>
            <a:ext cx="761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서초구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CD700-3826-361C-BD16-E1404A73B1DD}"/>
              </a:ext>
            </a:extLst>
          </p:cNvPr>
          <p:cNvSpPr txBox="1"/>
          <p:nvPr/>
        </p:nvSpPr>
        <p:spPr>
          <a:xfrm>
            <a:off x="228600" y="722984"/>
            <a:ext cx="5193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빈도 결정 규칙을 통해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지역별 맞춤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개선 방안 제안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ECDC63-C828-607F-4415-A4AF0C160099}"/>
              </a:ext>
            </a:extLst>
          </p:cNvPr>
          <p:cNvSpPr/>
          <p:nvPr/>
        </p:nvSpPr>
        <p:spPr>
          <a:xfrm>
            <a:off x="287381" y="1255754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67E4FE-496A-C6F8-9F31-E89ABBD05313}"/>
              </a:ext>
            </a:extLst>
          </p:cNvPr>
          <p:cNvSpPr txBox="1"/>
          <p:nvPr/>
        </p:nvSpPr>
        <p:spPr>
          <a:xfrm>
            <a:off x="385732" y="1209844"/>
            <a:ext cx="345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건물 노후</a:t>
            </a:r>
            <a:r>
              <a:rPr lang="en-US" altLang="ko-KR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도시의 </a:t>
            </a:r>
            <a:r>
              <a:rPr lang="ko-KR" altLang="en-US" sz="18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과개발</a:t>
            </a:r>
            <a:endParaRPr lang="ko-KR" altLang="en-US" dirty="0">
              <a:ln>
                <a:solidFill>
                  <a:sysClr val="windowText" lastClr="000000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17AA1C-A6F2-9125-C9DE-04B553A25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65" y="2206330"/>
            <a:ext cx="1760609" cy="1813837"/>
          </a:xfrm>
          <a:prstGeom prst="ellipse">
            <a:avLst/>
          </a:prstGeom>
          <a:ln w="19050">
            <a:solidFill>
              <a:srgbClr val="E41A1C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6B95C-90CD-93B6-8DEF-E04C68C07BCF}"/>
              </a:ext>
            </a:extLst>
          </p:cNvPr>
          <p:cNvSpPr txBox="1"/>
          <p:nvPr/>
        </p:nvSpPr>
        <p:spPr>
          <a:xfrm>
            <a:off x="6134100" y="2611604"/>
            <a:ext cx="5915024" cy="9002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+mj-lt"/>
              <a:buNone/>
              <a:tabLst/>
              <a:defRPr sz="120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사당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  <a:endParaRPr lang="en-US" altLang="ko-KR" dirty="0"/>
          </a:p>
          <a:p>
            <a:r>
              <a:rPr lang="ko-KR" altLang="en-US" dirty="0">
                <a:ln>
                  <a:noFill/>
                </a:ln>
              </a:rPr>
              <a:t>원인 </a:t>
            </a:r>
            <a:r>
              <a:rPr lang="en-US" altLang="ko-KR" dirty="0">
                <a:ln>
                  <a:noFill/>
                </a:ln>
              </a:rPr>
              <a:t>: </a:t>
            </a:r>
            <a:r>
              <a:rPr lang="ko-KR" altLang="en-US" dirty="0">
                <a:ln>
                  <a:noFill/>
                </a:ln>
              </a:rPr>
              <a:t>도로율이 낮지만 면적당 </a:t>
            </a:r>
            <a:r>
              <a:rPr lang="ko-KR" altLang="en-US" dirty="0" err="1">
                <a:ln>
                  <a:noFill/>
                </a:ln>
              </a:rPr>
              <a:t>시우량이</a:t>
            </a:r>
            <a:r>
              <a:rPr lang="ko-KR" altLang="en-US" dirty="0">
                <a:ln>
                  <a:noFill/>
                </a:ln>
              </a:rPr>
              <a:t> 높아 물 저장 능력 부족</a:t>
            </a:r>
            <a:endParaRPr lang="en-US" altLang="ko-KR" dirty="0">
              <a:ln>
                <a:noFill/>
              </a:ln>
            </a:endParaRPr>
          </a:p>
          <a:p>
            <a:r>
              <a:rPr lang="ko-KR" altLang="en-US" dirty="0">
                <a:ln>
                  <a:noFill/>
                </a:ln>
              </a:rPr>
              <a:t>해결방안 </a:t>
            </a:r>
            <a:r>
              <a:rPr lang="en-US" altLang="ko-KR" dirty="0">
                <a:ln>
                  <a:noFill/>
                </a:ln>
              </a:rPr>
              <a:t>: </a:t>
            </a:r>
            <a:r>
              <a:rPr lang="ko-KR" altLang="en-US" dirty="0">
                <a:ln>
                  <a:noFill/>
                </a:ln>
              </a:rPr>
              <a:t>빗물 저류조와 같이 물을 저장할 수 있는 시설 필요</a:t>
            </a:r>
            <a:endParaRPr lang="en-US" altLang="ko-KR" dirty="0">
              <a:ln>
                <a:noFill/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9A5D0-59FC-59F2-F071-766DF86B1F35}"/>
              </a:ext>
            </a:extLst>
          </p:cNvPr>
          <p:cNvSpPr txBox="1"/>
          <p:nvPr/>
        </p:nvSpPr>
        <p:spPr>
          <a:xfrm>
            <a:off x="6134100" y="1207179"/>
            <a:ext cx="5915024" cy="117720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침수 빈도 결정 규칙</a:t>
            </a:r>
            <a:endParaRPr lang="en-US" altLang="ko-KR" sz="1200" dirty="0">
              <a:ln>
                <a:solidFill>
                  <a:sysClr val="windowText" lastClr="000000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1)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일일 최대 강수량이 높고 불투수면은 낮지만 녹지 면적 비율이 낮은 지역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2)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일일 최대 강수량이 매우 높으며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녹지 면적이 적고 지하건물과 노후 건물의 밀도가 높은 지역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3)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일일 최대 강수량이 높고 하천까지의 거리가 가깝고 불투수면적이 높은 지역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873F6-FF9B-F2DF-49AB-EB7940632193}"/>
              </a:ext>
            </a:extLst>
          </p:cNvPr>
          <p:cNvSpPr txBox="1"/>
          <p:nvPr/>
        </p:nvSpPr>
        <p:spPr>
          <a:xfrm>
            <a:off x="6148387" y="4865964"/>
            <a:ext cx="5943599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+mj-lt"/>
              <a:buNone/>
              <a:tabLst/>
              <a:defRPr sz="120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en-US" altLang="ko-KR" dirty="0">
              <a:ln>
                <a:noFill/>
              </a:ln>
            </a:endParaRPr>
          </a:p>
          <a:p>
            <a:endParaRPr lang="en-US" altLang="ko-KR" dirty="0">
              <a:ln>
                <a:noFill/>
              </a:ln>
            </a:endParaRPr>
          </a:p>
          <a:p>
            <a:endParaRPr lang="en-US" altLang="ko-KR" dirty="0">
              <a:ln>
                <a:noFill/>
              </a:ln>
            </a:endParaRPr>
          </a:p>
          <a:p>
            <a:endParaRPr lang="en-US" altLang="ko-KR" dirty="0">
              <a:ln>
                <a:noFill/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56EE3B-F34B-B8E2-7F42-96E09F4941F9}"/>
              </a:ext>
            </a:extLst>
          </p:cNvPr>
          <p:cNvSpPr txBox="1"/>
          <p:nvPr/>
        </p:nvSpPr>
        <p:spPr>
          <a:xfrm>
            <a:off x="6134100" y="4826888"/>
            <a:ext cx="5915024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3. </a:t>
            </a: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가산동 삼전동</a:t>
            </a:r>
            <a:endParaRPr lang="en-US" altLang="ko-KR" sz="12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  <a:p>
            <a:pPr>
              <a:buSzPct val="45000"/>
            </a:pPr>
            <a:r>
              <a:rPr lang="ko-KR" altLang="en-US" dirty="0">
                <a:ln>
                  <a:noFill/>
                </a:ln>
              </a:rPr>
              <a:t>원인 </a:t>
            </a:r>
            <a:r>
              <a:rPr lang="en-US" altLang="ko-KR" dirty="0">
                <a:ln>
                  <a:noFill/>
                </a:ln>
              </a:rPr>
              <a:t>: </a:t>
            </a:r>
            <a:r>
              <a:rPr lang="ko-KR" altLang="en-US" dirty="0" err="1">
                <a:ln>
                  <a:noFill/>
                </a:ln>
              </a:rPr>
              <a:t>하천까지와의</a:t>
            </a:r>
            <a:r>
              <a:rPr lang="ko-KR" altLang="en-US" dirty="0">
                <a:ln>
                  <a:noFill/>
                </a:ln>
              </a:rPr>
              <a:t> 거리가 가까우며 불투수면이 높은 지역</a:t>
            </a:r>
            <a:endParaRPr lang="en-US" altLang="ko-KR" dirty="0">
              <a:ln>
                <a:noFill/>
              </a:ln>
            </a:endParaRPr>
          </a:p>
          <a:p>
            <a:pPr>
              <a:buSzPct val="45000"/>
            </a:pPr>
            <a:r>
              <a:rPr lang="ko-KR" altLang="en-US" dirty="0">
                <a:ln>
                  <a:noFill/>
                </a:ln>
              </a:rPr>
              <a:t>해결방안 </a:t>
            </a:r>
            <a:r>
              <a:rPr lang="en-US" altLang="ko-KR" dirty="0">
                <a:ln>
                  <a:noFill/>
                </a:ln>
              </a:rPr>
              <a:t>: </a:t>
            </a:r>
            <a:r>
              <a:rPr lang="ko-KR" altLang="en-US" dirty="0">
                <a:ln>
                  <a:noFill/>
                </a:ln>
              </a:rPr>
              <a:t>범람에 의한 홍수가 자주 발생하는 지역으로 방재 시설의 증대 필요</a:t>
            </a:r>
            <a:endParaRPr lang="en-US" altLang="ko-KR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63854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0433237-6EC8-2F6C-EEAB-B6AE28069B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658" y="1386787"/>
            <a:ext cx="6618049" cy="46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2E8F86-1DB8-F2C7-7B2C-C8DAD12F5480}"/>
              </a:ext>
            </a:extLst>
          </p:cNvPr>
          <p:cNvSpPr txBox="1"/>
          <p:nvPr/>
        </p:nvSpPr>
        <p:spPr>
          <a:xfrm>
            <a:off x="228600" y="273701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분석 활용방안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64D8F-F5DC-E0BB-F9D6-757B200BBC2F}"/>
              </a:ext>
            </a:extLst>
          </p:cNvPr>
          <p:cNvSpPr txBox="1"/>
          <p:nvPr/>
        </p:nvSpPr>
        <p:spPr>
          <a:xfrm>
            <a:off x="228600" y="59181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04.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A1ACED-2556-4E93-68ED-4BFACECC46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91" t="8282" r="13330" b="8993"/>
          <a:stretch/>
        </p:blipFill>
        <p:spPr>
          <a:xfrm>
            <a:off x="360000" y="2309365"/>
            <a:ext cx="1800000" cy="1647132"/>
          </a:xfrm>
          <a:prstGeom prst="ellipse">
            <a:avLst/>
          </a:prstGeom>
          <a:ln w="19050">
            <a:solidFill>
              <a:srgbClr val="377EB8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886D17-828A-D1B9-0943-42F889C45B51}"/>
              </a:ext>
            </a:extLst>
          </p:cNvPr>
          <p:cNvSpPr txBox="1"/>
          <p:nvPr/>
        </p:nvSpPr>
        <p:spPr>
          <a:xfrm>
            <a:off x="882100" y="1958633"/>
            <a:ext cx="761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대림동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AEEBEF-78A4-D07C-683C-C3F1656CA5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r="4877"/>
          <a:stretch/>
        </p:blipFill>
        <p:spPr>
          <a:xfrm>
            <a:off x="3960000" y="4109365"/>
            <a:ext cx="1800000" cy="1515820"/>
          </a:xfrm>
          <a:prstGeom prst="ellipse">
            <a:avLst/>
          </a:prstGeom>
          <a:ln w="19050">
            <a:solidFill>
              <a:srgbClr val="377EB8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1B0A1D-CF33-3CD2-2295-370DCC2ACAB1}"/>
              </a:ext>
            </a:extLst>
          </p:cNvPr>
          <p:cNvSpPr txBox="1"/>
          <p:nvPr/>
        </p:nvSpPr>
        <p:spPr>
          <a:xfrm>
            <a:off x="4479134" y="5763990"/>
            <a:ext cx="761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신길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6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동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688A5-AA17-64F1-9EEC-412605B452B6}"/>
              </a:ext>
            </a:extLst>
          </p:cNvPr>
          <p:cNvSpPr txBox="1"/>
          <p:nvPr/>
        </p:nvSpPr>
        <p:spPr>
          <a:xfrm>
            <a:off x="228600" y="722984"/>
            <a:ext cx="5193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빈도 결정 규칙을 통해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지역별 맞춤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개선 방안 제안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9AC402-2AB8-AC3D-0CE2-4859FAF5AB97}"/>
              </a:ext>
            </a:extLst>
          </p:cNvPr>
          <p:cNvSpPr/>
          <p:nvPr/>
        </p:nvSpPr>
        <p:spPr>
          <a:xfrm>
            <a:off x="287381" y="1255754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E8ABD-BC71-4D6C-9B64-CC46A18DDF30}"/>
              </a:ext>
            </a:extLst>
          </p:cNvPr>
          <p:cNvSpPr txBox="1"/>
          <p:nvPr/>
        </p:nvSpPr>
        <p:spPr>
          <a:xfrm>
            <a:off x="385732" y="1209844"/>
            <a:ext cx="345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하수관거 정비와 녹지면적</a:t>
            </a:r>
            <a:endParaRPr lang="ko-KR" altLang="en-US" dirty="0">
              <a:ln>
                <a:solidFill>
                  <a:sysClr val="windowText" lastClr="000000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104E69-AB2B-515A-9F78-9665F6036FFE}"/>
              </a:ext>
            </a:extLst>
          </p:cNvPr>
          <p:cNvSpPr/>
          <p:nvPr/>
        </p:nvSpPr>
        <p:spPr>
          <a:xfrm>
            <a:off x="6134100" y="3932905"/>
            <a:ext cx="5914800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793AB6-A2E0-CB5D-BD32-AE1C5A480708}"/>
              </a:ext>
            </a:extLst>
          </p:cNvPr>
          <p:cNvSpPr/>
          <p:nvPr/>
        </p:nvSpPr>
        <p:spPr>
          <a:xfrm>
            <a:off x="6361832" y="3993882"/>
            <a:ext cx="1022420" cy="265746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FF8951-DF76-9A26-8E7D-5A74574EAAE7}"/>
              </a:ext>
            </a:extLst>
          </p:cNvPr>
          <p:cNvSpPr txBox="1"/>
          <p:nvPr/>
        </p:nvSpPr>
        <p:spPr>
          <a:xfrm>
            <a:off x="6148387" y="3935393"/>
            <a:ext cx="594359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+mj-lt"/>
              <a:buNone/>
              <a:tabLst/>
              <a:defRPr sz="120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 err="1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</a:rPr>
              <a:t>은천동</a:t>
            </a:r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</a:rPr>
              <a:t>, </a:t>
            </a:r>
            <a:r>
              <a:rPr lang="ko-KR" altLang="en-US" dirty="0" err="1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</a:rPr>
              <a:t>미성동</a:t>
            </a:r>
            <a:r>
              <a:rPr lang="en-US" altLang="ko-KR" dirty="0"/>
              <a:t>, </a:t>
            </a:r>
            <a:r>
              <a:rPr lang="ko-KR" altLang="en-US" dirty="0"/>
              <a:t>삼성동</a:t>
            </a:r>
            <a:endParaRPr lang="en-US" altLang="ko-KR" dirty="0"/>
          </a:p>
          <a:p>
            <a:r>
              <a:rPr lang="ko-KR" altLang="en-US" dirty="0">
                <a:ln>
                  <a:noFill/>
                </a:ln>
              </a:rPr>
              <a:t>원인 </a:t>
            </a:r>
            <a:r>
              <a:rPr lang="en-US" altLang="ko-KR" dirty="0">
                <a:ln>
                  <a:noFill/>
                </a:ln>
              </a:rPr>
              <a:t>: </a:t>
            </a:r>
            <a:r>
              <a:rPr lang="ko-KR" altLang="en-US" dirty="0">
                <a:ln>
                  <a:noFill/>
                </a:ln>
              </a:rPr>
              <a:t>도시의 녹지 면적이 적어 비 흡수 시설이 부족 </a:t>
            </a:r>
            <a:endParaRPr lang="en-US" altLang="ko-KR" dirty="0">
              <a:ln>
                <a:noFill/>
              </a:ln>
            </a:endParaRPr>
          </a:p>
          <a:p>
            <a:r>
              <a:rPr lang="ko-KR" altLang="en-US" dirty="0">
                <a:ln>
                  <a:noFill/>
                </a:ln>
              </a:rPr>
              <a:t>해결방안 </a:t>
            </a:r>
            <a:r>
              <a:rPr lang="en-US" altLang="ko-KR" dirty="0">
                <a:ln>
                  <a:noFill/>
                </a:ln>
              </a:rPr>
              <a:t>: </a:t>
            </a:r>
            <a:r>
              <a:rPr lang="ko-KR" altLang="en-US" dirty="0">
                <a:ln>
                  <a:noFill/>
                </a:ln>
              </a:rPr>
              <a:t>도시의 녹화 산업 증대 필요</a:t>
            </a:r>
            <a:endParaRPr lang="en-US" altLang="ko-KR" dirty="0">
              <a:ln>
                <a:noFill/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B6A5F1-B039-DDBD-A3E3-CD38C5007831}"/>
              </a:ext>
            </a:extLst>
          </p:cNvPr>
          <p:cNvSpPr txBox="1"/>
          <p:nvPr/>
        </p:nvSpPr>
        <p:spPr>
          <a:xfrm>
            <a:off x="6134100" y="2611604"/>
            <a:ext cx="5915024" cy="117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+mj-lt"/>
              <a:buNone/>
              <a:tabLst/>
              <a:defRPr sz="120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신림동</a:t>
            </a:r>
            <a:endParaRPr lang="en-US" altLang="ko-KR" dirty="0"/>
          </a:p>
          <a:p>
            <a:r>
              <a:rPr lang="ko-KR" altLang="en-US" dirty="0">
                <a:ln>
                  <a:noFill/>
                </a:ln>
              </a:rPr>
              <a:t>원인 </a:t>
            </a:r>
            <a:r>
              <a:rPr lang="en-US" altLang="ko-KR" dirty="0">
                <a:ln>
                  <a:noFill/>
                </a:ln>
              </a:rPr>
              <a:t>: </a:t>
            </a:r>
            <a:r>
              <a:rPr lang="ko-KR" altLang="en-US" dirty="0">
                <a:ln>
                  <a:noFill/>
                </a:ln>
              </a:rPr>
              <a:t>하천의 범람을 배수할 수 있는 시설의 노후화</a:t>
            </a:r>
            <a:endParaRPr lang="en-US" altLang="ko-KR" dirty="0">
              <a:ln>
                <a:noFill/>
              </a:ln>
            </a:endParaRPr>
          </a:p>
          <a:p>
            <a:r>
              <a:rPr lang="ko-KR" altLang="en-US" dirty="0">
                <a:ln>
                  <a:noFill/>
                </a:ln>
              </a:rPr>
              <a:t>해결방안 </a:t>
            </a:r>
            <a:r>
              <a:rPr lang="en-US" altLang="ko-KR" dirty="0">
                <a:ln>
                  <a:noFill/>
                </a:ln>
              </a:rPr>
              <a:t>: </a:t>
            </a:r>
            <a:r>
              <a:rPr lang="ko-KR" altLang="en-US" dirty="0">
                <a:ln>
                  <a:noFill/>
                </a:ln>
              </a:rPr>
              <a:t>하수관거 정비를 통해 노후 </a:t>
            </a:r>
            <a:r>
              <a:rPr lang="ko-KR" altLang="en-US" dirty="0" err="1">
                <a:ln>
                  <a:noFill/>
                </a:ln>
              </a:rPr>
              <a:t>관거를</a:t>
            </a:r>
            <a:r>
              <a:rPr lang="ko-KR" altLang="en-US" dirty="0">
                <a:ln>
                  <a:noFill/>
                </a:ln>
              </a:rPr>
              <a:t> 교체하고</a:t>
            </a:r>
            <a:r>
              <a:rPr lang="en-US" altLang="ko-KR" dirty="0">
                <a:ln>
                  <a:noFill/>
                </a:ln>
              </a:rPr>
              <a:t>, </a:t>
            </a:r>
            <a:r>
              <a:rPr lang="ko-KR" altLang="en-US" dirty="0">
                <a:ln>
                  <a:noFill/>
                </a:ln>
              </a:rPr>
              <a:t>기존 하수관거 용량부족을 해결</a:t>
            </a:r>
            <a:endParaRPr lang="en-US" altLang="ko-KR" dirty="0">
              <a:ln>
                <a:noFill/>
              </a:ln>
            </a:endParaRPr>
          </a:p>
          <a:p>
            <a:r>
              <a:rPr lang="en-US" altLang="ko-KR" dirty="0">
                <a:ln>
                  <a:noFill/>
                </a:ln>
              </a:rPr>
              <a:t>               </a:t>
            </a:r>
            <a:r>
              <a:rPr lang="ko-KR" altLang="en-US" dirty="0">
                <a:ln>
                  <a:noFill/>
                </a:ln>
              </a:rPr>
              <a:t>또한 많은 예산이 소요되므로 하수처리구역별 우선순위를 정할 필요가 있음</a:t>
            </a:r>
            <a:endParaRPr lang="en-US" altLang="ko-KR" dirty="0">
              <a:ln>
                <a:noFill/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ECC4E3-4737-C09B-9A3D-98D29BD51D2E}"/>
              </a:ext>
            </a:extLst>
          </p:cNvPr>
          <p:cNvSpPr txBox="1"/>
          <p:nvPr/>
        </p:nvSpPr>
        <p:spPr>
          <a:xfrm>
            <a:off x="6134100" y="1207179"/>
            <a:ext cx="5915024" cy="117720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침수 빈도 결정 규칙</a:t>
            </a:r>
            <a:endParaRPr lang="en-US" altLang="ko-KR" sz="1200" dirty="0">
              <a:ln>
                <a:solidFill>
                  <a:sysClr val="windowText" lastClr="000000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dirty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배수시설 양호비율이 낮고 하천 면적 비율이 높은 지역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2)  </a:t>
            </a:r>
            <a:r>
              <a:rPr lang="ko-KR" altLang="en-US" sz="1200" b="0" dirty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배수시설은 상대적으로 양호하지만 녹지 면적 비율이 낮음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3139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E24240-0586-1EC6-422B-1A804AC4C667}"/>
              </a:ext>
            </a:extLst>
          </p:cNvPr>
          <p:cNvSpPr txBox="1"/>
          <p:nvPr/>
        </p:nvSpPr>
        <p:spPr>
          <a:xfrm>
            <a:off x="569783" y="5067186"/>
            <a:ext cx="10244397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1.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방재시설의 세부 위치정보 획득이 어려워 지역별 방재시설 최적화에 어려움을 겪음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2.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방재 시설의 설치 비용과 운영 비용을 등의 데이터를 얻기 어려워 실질적으로 얻는 경제 효과를 산출이 어려움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3.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홍수유출 계산을 위한 저류함수법을 사용하기 위한 단위폭당 유량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수심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유효유량 등의 데이터 수집이 어려워 중요 데이터인 홍수 유출정도의 계산이 불가했음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4.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침수 빈도와 수집 데이터 간의 상관관계가 선형관계가 아니기 때문에 각 독립변수의 계수에서 모순이 발견되기도 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A7F7F-A7BE-8C75-99A8-B72C110BF0A3}"/>
              </a:ext>
            </a:extLst>
          </p:cNvPr>
          <p:cNvSpPr txBox="1"/>
          <p:nvPr/>
        </p:nvSpPr>
        <p:spPr>
          <a:xfrm>
            <a:off x="228600" y="273701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의의 및 한계점</a:t>
            </a:r>
            <a:endParaRPr lang="en-US" altLang="ko-KR" sz="2400" dirty="0">
              <a:ln>
                <a:solidFill>
                  <a:srgbClr val="081F4A"/>
                </a:solidFill>
              </a:ln>
              <a:solidFill>
                <a:srgbClr val="081F4A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71F38-04BB-6E0F-DFA0-1B6E9797C0CF}"/>
              </a:ext>
            </a:extLst>
          </p:cNvPr>
          <p:cNvSpPr txBox="1"/>
          <p:nvPr/>
        </p:nvSpPr>
        <p:spPr>
          <a:xfrm>
            <a:off x="228600" y="59181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04.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FA8642-A1C1-24D9-35BB-DC2521634A14}"/>
              </a:ext>
            </a:extLst>
          </p:cNvPr>
          <p:cNvSpPr/>
          <p:nvPr/>
        </p:nvSpPr>
        <p:spPr>
          <a:xfrm>
            <a:off x="287381" y="4683959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D510D-CD24-844D-F6A6-7F589F4331FC}"/>
              </a:ext>
            </a:extLst>
          </p:cNvPr>
          <p:cNvSpPr txBox="1"/>
          <p:nvPr/>
        </p:nvSpPr>
        <p:spPr>
          <a:xfrm>
            <a:off x="385732" y="4638048"/>
            <a:ext cx="181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한계점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D6DC65-DBF3-285B-5FEF-9E499B480799}"/>
              </a:ext>
            </a:extLst>
          </p:cNvPr>
          <p:cNvGrpSpPr/>
          <p:nvPr/>
        </p:nvGrpSpPr>
        <p:grpSpPr>
          <a:xfrm>
            <a:off x="569783" y="1776815"/>
            <a:ext cx="3068152" cy="2340498"/>
            <a:chOff x="569783" y="1375987"/>
            <a:chExt cx="3068152" cy="23404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D09D31-D80C-63E2-66D5-154DF76DD64B}"/>
                </a:ext>
              </a:extLst>
            </p:cNvPr>
            <p:cNvSpPr txBox="1"/>
            <p:nvPr/>
          </p:nvSpPr>
          <p:spPr>
            <a:xfrm>
              <a:off x="569783" y="2885488"/>
              <a:ext cx="306815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현재 서울시 자연재해위험개선지구에서 선정한 </a:t>
              </a:r>
              <a:endPara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재해 위험지구와 달리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,</a:t>
              </a:r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2022</a:t>
              </a:r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년까지의 데이터를 </a:t>
              </a:r>
              <a:endPara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기반으로 침수피해에 영향을 주는 요인 분석을  </a:t>
              </a:r>
              <a:endPara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통해 실질적 재해 위험지구를 구분함</a:t>
              </a:r>
              <a:endPara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pic>
          <p:nvPicPr>
            <p:cNvPr id="22" name="그림 21" descr="그래픽, 그래픽 디자인, 다채로움, 클립아트이(가) 표시된 사진&#10;&#10;자동 생성된 설명">
              <a:extLst>
                <a:ext uri="{FF2B5EF4-FFF2-40B4-BE49-F238E27FC236}">
                  <a16:creationId xmlns:a16="http://schemas.microsoft.com/office/drawing/2014/main" id="{53E95817-FD28-5883-C3A6-3A0A2EB7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00" y="1747394"/>
              <a:ext cx="954893" cy="954893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7F648E9-9FD3-3869-1E99-95616ECA8349}"/>
                </a:ext>
              </a:extLst>
            </p:cNvPr>
            <p:cNvSpPr/>
            <p:nvPr/>
          </p:nvSpPr>
          <p:spPr>
            <a:xfrm>
              <a:off x="710642" y="1375987"/>
              <a:ext cx="2713409" cy="307777"/>
            </a:xfrm>
            <a:prstGeom prst="roundRect">
              <a:avLst/>
            </a:prstGeom>
            <a:solidFill>
              <a:srgbClr val="081F4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실질적 재해 위험지구 구분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4499B4-ADC1-85F8-16CD-00015CD1563E}"/>
              </a:ext>
            </a:extLst>
          </p:cNvPr>
          <p:cNvGrpSpPr/>
          <p:nvPr/>
        </p:nvGrpSpPr>
        <p:grpSpPr>
          <a:xfrm>
            <a:off x="8154307" y="1776815"/>
            <a:ext cx="3265754" cy="2340498"/>
            <a:chOff x="4385388" y="1375987"/>
            <a:chExt cx="3030200" cy="2340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0098A8-2DA1-0113-D3C6-9B276B5662E8}"/>
                </a:ext>
              </a:extLst>
            </p:cNvPr>
            <p:cNvSpPr txBox="1"/>
            <p:nvPr/>
          </p:nvSpPr>
          <p:spPr>
            <a:xfrm>
              <a:off x="4385388" y="2885488"/>
              <a:ext cx="303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</a:defRPr>
              </a:lvl1pPr>
            </a:lstStyle>
            <a:p>
              <a:r>
                <a:rPr lang="ko-KR" altLang="en-US" dirty="0"/>
                <a:t>서울시 침수위험지구에 선정되지 못한 이유인 </a:t>
              </a:r>
            </a:p>
            <a:p>
              <a:r>
                <a:rPr lang="ko-KR" altLang="en-US" dirty="0"/>
                <a:t>집값 하락 및 재선의 악영향 우려를 방재 시설 </a:t>
              </a:r>
              <a:endParaRPr lang="en-US" altLang="ko-KR" dirty="0"/>
            </a:p>
            <a:p>
              <a:r>
                <a:rPr lang="ko-KR" altLang="en-US" dirty="0"/>
                <a:t>제안을 통해 경제적 효율을 높여 지역 균형 발전, </a:t>
              </a:r>
              <a:endParaRPr lang="en-US" altLang="ko-KR" dirty="0"/>
            </a:p>
            <a:p>
              <a:r>
                <a:rPr lang="ko-KR" altLang="en-US" dirty="0"/>
                <a:t>주민 인식 개선 및 집값 안정화에 도움을 줄 수 있음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785A9B0-6890-806E-F3E1-D14A14098599}"/>
                </a:ext>
              </a:extLst>
            </p:cNvPr>
            <p:cNvSpPr/>
            <p:nvPr/>
          </p:nvSpPr>
          <p:spPr>
            <a:xfrm>
              <a:off x="4526247" y="1375987"/>
              <a:ext cx="2713409" cy="307777"/>
            </a:xfrm>
            <a:prstGeom prst="roundRect">
              <a:avLst/>
            </a:prstGeom>
            <a:solidFill>
              <a:srgbClr val="081F4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지역 균형 발전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3A2E81E-493E-1AE4-E676-FE0F022D103D}"/>
              </a:ext>
            </a:extLst>
          </p:cNvPr>
          <p:cNvGrpSpPr/>
          <p:nvPr/>
        </p:nvGrpSpPr>
        <p:grpSpPr>
          <a:xfrm>
            <a:off x="4406159" y="1776815"/>
            <a:ext cx="3068152" cy="2340498"/>
            <a:chOff x="8294583" y="1375987"/>
            <a:chExt cx="2995126" cy="23404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70AA12-29C2-5CD9-ECD2-ABAC6187811D}"/>
                </a:ext>
              </a:extLst>
            </p:cNvPr>
            <p:cNvSpPr txBox="1"/>
            <p:nvPr/>
          </p:nvSpPr>
          <p:spPr>
            <a:xfrm>
              <a:off x="8294583" y="2885488"/>
              <a:ext cx="29951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서울시의 개별 지역이 다른 환경인 점에 착안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각 지역별 침수 피해 원인 파악이 가능함</a:t>
              </a:r>
              <a:endPara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동일한 유형으로 묶인 그룹 간 침수 피해 </a:t>
              </a:r>
              <a:endPara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데이터를 공유함으로써 정보의 이득이 증가</a:t>
              </a:r>
              <a:endPara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pic>
          <p:nvPicPr>
            <p:cNvPr id="18" name="그림 17" descr="클립아트, 실루엣, 일러스트레이션, 디자인이(가) 표시된 사진&#10;&#10;자동 생성된 설명">
              <a:extLst>
                <a:ext uri="{FF2B5EF4-FFF2-40B4-BE49-F238E27FC236}">
                  <a16:creationId xmlns:a16="http://schemas.microsoft.com/office/drawing/2014/main" id="{C43568F9-DBA6-FA8C-29E5-4BBC72DD7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684" y="1623378"/>
              <a:ext cx="1202925" cy="1202925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1BBAC92-CD1D-8A5A-2672-17C2C7B3D33F}"/>
                </a:ext>
              </a:extLst>
            </p:cNvPr>
            <p:cNvSpPr/>
            <p:nvPr/>
          </p:nvSpPr>
          <p:spPr>
            <a:xfrm>
              <a:off x="8435442" y="1375987"/>
              <a:ext cx="2713409" cy="307777"/>
            </a:xfrm>
            <a:prstGeom prst="roundRect">
              <a:avLst/>
            </a:prstGeom>
            <a:solidFill>
              <a:srgbClr val="081F4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지역별 침수 원인 파악</a:t>
              </a: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3773903-A16D-F01C-9930-87717D7A8F84}"/>
              </a:ext>
            </a:extLst>
          </p:cNvPr>
          <p:cNvCxnSpPr>
            <a:cxnSpLocks/>
          </p:cNvCxnSpPr>
          <p:nvPr/>
        </p:nvCxnSpPr>
        <p:spPr>
          <a:xfrm>
            <a:off x="1454021" y="4380547"/>
            <a:ext cx="9283959" cy="0"/>
          </a:xfrm>
          <a:prstGeom prst="line">
            <a:avLst/>
          </a:prstGeom>
          <a:ln>
            <a:solidFill>
              <a:srgbClr val="081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E2AF9C4-17FC-935E-9ADB-427CB7B0160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5677" y="2243800"/>
            <a:ext cx="1022571" cy="81989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8973CC-FBDA-E07C-D111-B1AD86941999}"/>
              </a:ext>
            </a:extLst>
          </p:cNvPr>
          <p:cNvSpPr/>
          <p:nvPr/>
        </p:nvSpPr>
        <p:spPr>
          <a:xfrm>
            <a:off x="287381" y="1255754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20E5F0-CF8D-E287-F735-9EFBECF61AB4}"/>
              </a:ext>
            </a:extLst>
          </p:cNvPr>
          <p:cNvSpPr txBox="1"/>
          <p:nvPr/>
        </p:nvSpPr>
        <p:spPr>
          <a:xfrm>
            <a:off x="385732" y="1209844"/>
            <a:ext cx="345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의의</a:t>
            </a:r>
          </a:p>
        </p:txBody>
      </p:sp>
    </p:spTree>
    <p:extLst>
      <p:ext uri="{BB962C8B-B14F-4D97-AF65-F5344CB8AC3E}">
        <p14:creationId xmlns:p14="http://schemas.microsoft.com/office/powerpoint/2010/main" val="3653570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996AEEB-8365-E628-CEE4-5669FA6C1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56539"/>
              </p:ext>
            </p:extLst>
          </p:nvPr>
        </p:nvGraphicFramePr>
        <p:xfrm>
          <a:off x="215112" y="1663424"/>
          <a:ext cx="5867109" cy="43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1126">
                  <a:extLst>
                    <a:ext uri="{9D8B030D-6E8A-4147-A177-3AD203B41FA5}">
                      <a16:colId xmlns:a16="http://schemas.microsoft.com/office/drawing/2014/main" val="2895751315"/>
                    </a:ext>
                  </a:extLst>
                </a:gridCol>
                <a:gridCol w="680400">
                  <a:extLst>
                    <a:ext uri="{9D8B030D-6E8A-4147-A177-3AD203B41FA5}">
                      <a16:colId xmlns:a16="http://schemas.microsoft.com/office/drawing/2014/main" val="2645552643"/>
                    </a:ext>
                  </a:extLst>
                </a:gridCol>
                <a:gridCol w="2385583">
                  <a:extLst>
                    <a:ext uri="{9D8B030D-6E8A-4147-A177-3AD203B41FA5}">
                      <a16:colId xmlns:a16="http://schemas.microsoft.com/office/drawing/2014/main" val="215601333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기준년도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출처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1938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</a:t>
                      </a:r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10m</a:t>
                      </a:r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단위 도로구간공간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빅데이터 캠퍼스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1788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강우량정보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빅데이터 캠퍼스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4468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도로명주소 기반 건물 공간데이터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빅데이터 캠퍼스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741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행정동 단위 거주인구 데이터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빅데이터 캠퍼스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8541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하천경계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빅데이터 캠퍼스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0602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국민기초생활보장 </a:t>
                      </a:r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수급자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5444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물재생센터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하수처리장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196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상권분석서비스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소득소비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760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서소위치 위치정보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9354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인구밀도 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동별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9996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자연재해위험개선지구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침수지구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현황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6366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침수흔적도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820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서울시장애인현황 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장애유형별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동별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 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통계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9558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의료기관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9844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E80DFE-8724-48AC-5181-53BA7DE9E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28502"/>
              </p:ext>
            </p:extLst>
          </p:nvPr>
        </p:nvGraphicFramePr>
        <p:xfrm>
          <a:off x="6135144" y="1663424"/>
          <a:ext cx="5868970" cy="43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3085">
                  <a:extLst>
                    <a:ext uri="{9D8B030D-6E8A-4147-A177-3AD203B41FA5}">
                      <a16:colId xmlns:a16="http://schemas.microsoft.com/office/drawing/2014/main" val="1055200159"/>
                    </a:ext>
                  </a:extLst>
                </a:gridCol>
                <a:gridCol w="610403">
                  <a:extLst>
                    <a:ext uri="{9D8B030D-6E8A-4147-A177-3AD203B41FA5}">
                      <a16:colId xmlns:a16="http://schemas.microsoft.com/office/drawing/2014/main" val="3256941889"/>
                    </a:ext>
                  </a:extLst>
                </a:gridCol>
                <a:gridCol w="2545482">
                  <a:extLst>
                    <a:ext uri="{9D8B030D-6E8A-4147-A177-3AD203B41FA5}">
                      <a16:colId xmlns:a16="http://schemas.microsoft.com/office/drawing/2014/main" val="72169809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기준년도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출처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345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빗물 저류 시설 유지 관리 시설 현황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2030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하수도정비기본계획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7743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빗물펌프장 위치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2030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하수도정비기본계획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6654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건축물대장</a:t>
                      </a:r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층별개요</a:t>
                      </a:r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지하</a:t>
                      </a:r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건축데이터개방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4959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경찰청</a:t>
                      </a:r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경찰관서 위치 주소 현황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공공데이터포털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5423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서울특별시</a:t>
                      </a:r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강우량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공공데이터포털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791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연속주제</a:t>
                      </a:r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)_</a:t>
                      </a:r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국토계획</a:t>
                      </a:r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공간시설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국가공간정보포털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2445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경사도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국가공간정보포털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03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국가공간정보포털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9230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배수등급도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국가공간정보포털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210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산림입지토양도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국가공간정보포털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64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수문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암거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제방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하천경계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국가공간정보포털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892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수치표고모델</a:t>
                      </a:r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DEM_90M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국가공간정보포털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6455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연속지적도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국가공간정보포털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8209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센서스경계</a:t>
                      </a:r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r>
                        <a:rPr lang="ko-KR" altLang="en-US" sz="10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행정동경계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통계청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157" marR="7157" marT="71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7119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0946010-B8F1-3FF8-3BAA-1336EACEECC7}"/>
              </a:ext>
            </a:extLst>
          </p:cNvPr>
          <p:cNvSpPr txBox="1"/>
          <p:nvPr/>
        </p:nvSpPr>
        <p:spPr>
          <a:xfrm>
            <a:off x="228600" y="1524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 목록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4622255-5BDC-3422-9CC4-AE61CFC30FB6}"/>
              </a:ext>
            </a:extLst>
          </p:cNvPr>
          <p:cNvCxnSpPr>
            <a:cxnSpLocks/>
          </p:cNvCxnSpPr>
          <p:nvPr/>
        </p:nvCxnSpPr>
        <p:spPr>
          <a:xfrm>
            <a:off x="2357265" y="444787"/>
            <a:ext cx="9583201" cy="0"/>
          </a:xfrm>
          <a:prstGeom prst="line">
            <a:avLst/>
          </a:prstGeom>
          <a:ln w="19050">
            <a:solidFill>
              <a:srgbClr val="081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5881B7-17BC-1B74-5DDC-3826F06602A2}"/>
              </a:ext>
            </a:extLst>
          </p:cNvPr>
          <p:cNvSpPr/>
          <p:nvPr/>
        </p:nvSpPr>
        <p:spPr>
          <a:xfrm>
            <a:off x="287381" y="1255754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C6B58-4B27-D15D-353F-2D7E130A598E}"/>
              </a:ext>
            </a:extLst>
          </p:cNvPr>
          <p:cNvSpPr txBox="1"/>
          <p:nvPr/>
        </p:nvSpPr>
        <p:spPr>
          <a:xfrm>
            <a:off x="385732" y="1209844"/>
            <a:ext cx="345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 데이터 목록</a:t>
            </a:r>
          </a:p>
        </p:txBody>
      </p:sp>
    </p:spTree>
    <p:extLst>
      <p:ext uri="{BB962C8B-B14F-4D97-AF65-F5344CB8AC3E}">
        <p14:creationId xmlns:p14="http://schemas.microsoft.com/office/powerpoint/2010/main" val="364717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511E4-0CB5-E69E-7D3E-221F89CDA858}"/>
              </a:ext>
            </a:extLst>
          </p:cNvPr>
          <p:cNvSpPr txBox="1"/>
          <p:nvPr/>
        </p:nvSpPr>
        <p:spPr>
          <a:xfrm>
            <a:off x="228600" y="152400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참고문헌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E44BE8-E4D7-DB04-5504-88EF931C2342}"/>
              </a:ext>
            </a:extLst>
          </p:cNvPr>
          <p:cNvCxnSpPr>
            <a:cxnSpLocks/>
          </p:cNvCxnSpPr>
          <p:nvPr/>
        </p:nvCxnSpPr>
        <p:spPr>
          <a:xfrm>
            <a:off x="2065433" y="444787"/>
            <a:ext cx="9583201" cy="0"/>
          </a:xfrm>
          <a:prstGeom prst="line">
            <a:avLst/>
          </a:prstGeom>
          <a:ln w="19050">
            <a:solidFill>
              <a:srgbClr val="081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36DE7BF-9141-8F67-E08B-7023E91D3CE6}"/>
              </a:ext>
            </a:extLst>
          </p:cNvPr>
          <p:cNvSpPr txBox="1"/>
          <p:nvPr/>
        </p:nvSpPr>
        <p:spPr>
          <a:xfrm>
            <a:off x="408214" y="1682796"/>
            <a:ext cx="117095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국토이슈리포트</a:t>
            </a:r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67</a:t>
            </a:r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호</a:t>
            </a:r>
            <a:endParaRPr lang="en-US" altLang="ko-KR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2022 </a:t>
            </a:r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이상기후보고서</a:t>
            </a:r>
            <a:endParaRPr lang="en-US" altLang="ko-KR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l"/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김갑수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"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하수관거의 기능향상을 위한 고찰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;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연구논문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",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서울시정개발연구원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2000, pp. 53</a:t>
            </a:r>
          </a:p>
          <a:p>
            <a:pPr algn="l"/>
            <a:r>
              <a:rPr lang="ko-KR" altLang="en-US" sz="1000" b="0" i="0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박한나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송재민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"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 취약성 지표와 사회적 취약계층 비율 간의 상관관계분석을 통한 환경정의 실증 연구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," </a:t>
            </a:r>
            <a:r>
              <a:rPr lang="ko-KR" altLang="en-US" sz="1000" b="0" i="0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대한국토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·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도시계획학회 논문집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2014,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49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권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7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호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통권 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209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호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pp. 169-186</a:t>
            </a:r>
          </a:p>
          <a:p>
            <a:pPr algn="l"/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이민우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김태웅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문건우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"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우리나라의 지역별 홍수피해 특성을 고려한 홍수피해 취약성 평가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,"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한국방재학회 논문집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2013,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13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권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4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호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통권 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62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호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pp. 245-256</a:t>
            </a:r>
          </a:p>
          <a:p>
            <a:pPr algn="l"/>
            <a:r>
              <a:rPr lang="ko-KR" altLang="en-US" sz="1000" b="0" i="0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이호덕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'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공공시설에서 </a:t>
            </a:r>
            <a:r>
              <a:rPr lang="ko-KR" altLang="en-US" sz="1000" b="0" i="0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빗물저류시설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설치도입효과 검토 연구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,’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부경대학교 산업대학원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2007</a:t>
            </a:r>
          </a:p>
          <a:p>
            <a:pPr algn="l"/>
            <a:r>
              <a:rPr lang="ko-KR" altLang="en-US" sz="1000" b="0" i="0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장옥재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김영오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"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지역회귀분석을 이용한 홍수피해위험도 산정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,"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한국방재학회 논문집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2009,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9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권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4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호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통권 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38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호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pp. 71-80</a:t>
            </a:r>
          </a:p>
          <a:p>
            <a:pPr algn="l"/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손민수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박지영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en-US" altLang="ko-KR" sz="1000" b="0" i="0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HongSokKim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"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서울시 도시환경의 홍수 위험도 평가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,"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서울도시연구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2013,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14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권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4</a:t>
            </a:r>
            <a:r>
              <a:rPr lang="ko-KR" altLang="en-US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호</a:t>
            </a:r>
            <a:r>
              <a:rPr lang="en-US" altLang="ko-KR" sz="1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pp. 127-140</a:t>
            </a:r>
            <a:endParaRPr lang="en-US" altLang="ko-KR" sz="1000" b="0" i="0" u="none" strike="noStrike" kern="1200" spc="0" dirty="0">
              <a:ln>
                <a:noFill/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Arial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CB3E8-04CB-A901-0272-0F83D8F5BC74}"/>
              </a:ext>
            </a:extLst>
          </p:cNvPr>
          <p:cNvSpPr txBox="1"/>
          <p:nvPr/>
        </p:nvSpPr>
        <p:spPr>
          <a:xfrm>
            <a:off x="385732" y="5661764"/>
            <a:ext cx="1964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kern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데이터 분석 도구</a:t>
            </a:r>
          </a:p>
        </p:txBody>
      </p:sp>
      <p:pic>
        <p:nvPicPr>
          <p:cNvPr id="20" name="그림 19" descr="텍스트, 그래픽, 폰트, 클립아트이(가) 표시된 사진&#10;&#10;자동 생성된 설명">
            <a:extLst>
              <a:ext uri="{FF2B5EF4-FFF2-40B4-BE49-F238E27FC236}">
                <a16:creationId xmlns:a16="http://schemas.microsoft.com/office/drawing/2014/main" id="{1A2A0378-6ABB-D569-6D0C-F4E7AD9D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" t="28418" r="7091" b="31865"/>
          <a:stretch/>
        </p:blipFill>
        <p:spPr>
          <a:xfrm>
            <a:off x="505408" y="6192781"/>
            <a:ext cx="1591839" cy="489896"/>
          </a:xfrm>
          <a:prstGeom prst="rect">
            <a:avLst/>
          </a:prstGeom>
        </p:spPr>
      </p:pic>
      <p:pic>
        <p:nvPicPr>
          <p:cNvPr id="22" name="그림 21" descr="폰트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2FEAD1B5-E922-3A22-B68A-829A3256C6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241" y1="69874" x2="23241" y2="69874"/>
                        <a14:foregroundMark x1="27292" y1="59833" x2="27292" y2="59833"/>
                        <a14:foregroundMark x1="23241" y1="48954" x2="23241" y2="48954"/>
                        <a14:foregroundMark x1="39232" y1="51046" x2="39232" y2="51046"/>
                        <a14:foregroundMark x1="66525" y1="61088" x2="66525" y2="61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02" y="6107521"/>
            <a:ext cx="1295963" cy="660417"/>
          </a:xfrm>
          <a:prstGeom prst="rect">
            <a:avLst/>
          </a:prstGeom>
        </p:spPr>
      </p:pic>
      <p:pic>
        <p:nvPicPr>
          <p:cNvPr id="24" name="그림 23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D0246AA6-EE0D-530C-BC41-75429C74F1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6" b="10346"/>
          <a:stretch/>
        </p:blipFill>
        <p:spPr>
          <a:xfrm>
            <a:off x="3375720" y="6107521"/>
            <a:ext cx="1249097" cy="6604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3E0B4B-A6C9-92CC-E3FA-1E35C584A142}"/>
              </a:ext>
            </a:extLst>
          </p:cNvPr>
          <p:cNvSpPr txBox="1"/>
          <p:nvPr/>
        </p:nvSpPr>
        <p:spPr>
          <a:xfrm>
            <a:off x="385732" y="3298310"/>
            <a:ext cx="25853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kern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참고기사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31F8B-F72C-98C2-5093-6C49BB7F62CF}"/>
              </a:ext>
            </a:extLst>
          </p:cNvPr>
          <p:cNvSpPr txBox="1"/>
          <p:nvPr/>
        </p:nvSpPr>
        <p:spPr>
          <a:xfrm>
            <a:off x="408213" y="3676111"/>
            <a:ext cx="111281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sz="1000" dirty="0"/>
              <a:t>손안에 서울</a:t>
            </a:r>
            <a:r>
              <a:rPr lang="en-US" altLang="ko-KR" sz="1000" dirty="0"/>
              <a:t>, "</a:t>
            </a:r>
            <a:r>
              <a:rPr lang="ko-KR" altLang="en-US" sz="1000" dirty="0"/>
              <a:t>집중호우에도 안심</a:t>
            </a:r>
            <a:r>
              <a:rPr lang="en-US" altLang="ko-KR" sz="1000" dirty="0"/>
              <a:t>! </a:t>
            </a:r>
            <a:r>
              <a:rPr lang="ko-KR" altLang="en-US" sz="1000" dirty="0" err="1"/>
              <a:t>물막이판</a:t>
            </a:r>
            <a:r>
              <a:rPr lang="ko-KR" altLang="en-US" sz="1000" dirty="0"/>
              <a:t> 등 침수방지시설 무상 설치</a:t>
            </a:r>
            <a:r>
              <a:rPr lang="en-US" altLang="ko-KR" sz="1000" dirty="0"/>
              <a:t>", </a:t>
            </a:r>
            <a:r>
              <a:rPr lang="ko-KR" altLang="en-US" sz="1000" dirty="0"/>
              <a:t>내 손안에 서울</a:t>
            </a:r>
            <a:r>
              <a:rPr lang="en-US" altLang="ko-KR" sz="1000" dirty="0"/>
              <a:t>, 2023.07.19, https://mediahub.seoul.go.kr/archives/2008561</a:t>
            </a:r>
          </a:p>
          <a:p>
            <a:r>
              <a:rPr lang="ko-KR" altLang="en-US" sz="1000" dirty="0"/>
              <a:t>이가영</a:t>
            </a:r>
            <a:r>
              <a:rPr lang="en-US" altLang="ko-KR" sz="1000" dirty="0"/>
              <a:t>, "</a:t>
            </a:r>
            <a:r>
              <a:rPr lang="ko-KR" altLang="en-US" sz="1000" dirty="0"/>
              <a:t>침수로 갇혀 신고했지만</a:t>
            </a:r>
            <a:r>
              <a:rPr lang="en-US" altLang="ko-KR" sz="1000" dirty="0"/>
              <a:t>…  </a:t>
            </a:r>
            <a:r>
              <a:rPr lang="ko-KR" altLang="en-US" sz="1000" dirty="0"/>
              <a:t>서울 </a:t>
            </a:r>
            <a:r>
              <a:rPr lang="ko-KR" altLang="en-US" sz="1000" dirty="0" err="1"/>
              <a:t>반지하</a:t>
            </a:r>
            <a:r>
              <a:rPr lang="ko-KR" altLang="en-US" sz="1000" dirty="0"/>
              <a:t> 일가족 </a:t>
            </a:r>
            <a:r>
              <a:rPr lang="en-US" altLang="ko-KR" sz="1000" dirty="0"/>
              <a:t>3</a:t>
            </a:r>
            <a:r>
              <a:rPr lang="ko-KR" altLang="en-US" sz="1000" dirty="0"/>
              <a:t>명 참변</a:t>
            </a:r>
            <a:r>
              <a:rPr lang="en-US" altLang="ko-KR" sz="1000" dirty="0"/>
              <a:t>",</a:t>
            </a:r>
            <a:r>
              <a:rPr lang="ko-KR" altLang="en-US" sz="1000" dirty="0"/>
              <a:t>조선일보</a:t>
            </a:r>
            <a:r>
              <a:rPr lang="en-US" altLang="ko-KR" sz="1000" dirty="0"/>
              <a:t>,2022.08.09,https://www.chosun.com/national/national_general/2022/08/09/RGLPSIO4TFAI3BVNRXYWYFFBFI</a:t>
            </a:r>
          </a:p>
          <a:p>
            <a:r>
              <a:rPr lang="ko-KR" altLang="en-US" sz="1000" dirty="0"/>
              <a:t>이동근</a:t>
            </a:r>
            <a:r>
              <a:rPr lang="en-US" altLang="ko-KR" sz="1000" dirty="0"/>
              <a:t>, "</a:t>
            </a:r>
            <a:r>
              <a:rPr lang="ko-KR" altLang="en-US" sz="1000" dirty="0"/>
              <a:t>이틀 폭우에 침수차량 </a:t>
            </a:r>
            <a:r>
              <a:rPr lang="en-US" altLang="ko-KR" sz="1000" dirty="0"/>
              <a:t>4791</a:t>
            </a:r>
            <a:r>
              <a:rPr lang="ko-KR" altLang="en-US" sz="1000" dirty="0"/>
              <a:t>대</a:t>
            </a:r>
            <a:r>
              <a:rPr lang="en-US" altLang="ko-KR" sz="1000" dirty="0"/>
              <a:t>… </a:t>
            </a:r>
            <a:r>
              <a:rPr lang="ko-KR" altLang="en-US" sz="1000" dirty="0"/>
              <a:t>손보사 </a:t>
            </a:r>
            <a:r>
              <a:rPr lang="en-US" altLang="ko-KR" sz="1000" dirty="0"/>
              <a:t>'</a:t>
            </a:r>
            <a:r>
              <a:rPr lang="ko-KR" altLang="en-US" sz="1000" dirty="0"/>
              <a:t>비상</a:t>
            </a:r>
            <a:r>
              <a:rPr lang="en-US" altLang="ko-KR" sz="1000" dirty="0"/>
              <a:t>'",</a:t>
            </a:r>
            <a:r>
              <a:rPr lang="ko-KR" altLang="en-US" sz="1000" dirty="0"/>
              <a:t>전자신문</a:t>
            </a:r>
            <a:r>
              <a:rPr lang="en-US" altLang="ko-KR" sz="1000" dirty="0"/>
              <a:t>,2022.08.09,https://www.etnews.com/20220809000131</a:t>
            </a:r>
          </a:p>
          <a:p>
            <a:r>
              <a:rPr lang="ko-KR" altLang="en-US" sz="1000" dirty="0"/>
              <a:t>이태영</a:t>
            </a:r>
            <a:r>
              <a:rPr lang="en-US" altLang="ko-KR" sz="1000" dirty="0"/>
              <a:t>, “</a:t>
            </a:r>
            <a:r>
              <a:rPr lang="ko-KR" altLang="en-US" sz="1000" dirty="0" err="1"/>
              <a:t>하천변</a:t>
            </a:r>
            <a:r>
              <a:rPr lang="ko-KR" altLang="en-US" sz="1000" dirty="0"/>
              <a:t> 산책하던 </a:t>
            </a:r>
            <a:r>
              <a:rPr lang="en-US" altLang="ko-KR" sz="1000" dirty="0"/>
              <a:t>70</a:t>
            </a:r>
            <a:r>
              <a:rPr lang="ko-KR" altLang="en-US" sz="1000" dirty="0"/>
              <a:t>대 남성 하천에 휩쓸려 사망</a:t>
            </a:r>
            <a:r>
              <a:rPr lang="en-US" altLang="ko-KR" sz="1000" dirty="0"/>
              <a:t>…</a:t>
            </a:r>
            <a:r>
              <a:rPr lang="ko-KR" altLang="en-US" sz="1000" dirty="0"/>
              <a:t>여주 시간당 </a:t>
            </a:r>
            <a:r>
              <a:rPr lang="en-US" altLang="ko-KR" sz="1000" dirty="0"/>
              <a:t>64.5㎜ </a:t>
            </a:r>
            <a:r>
              <a:rPr lang="ko-KR" altLang="en-US" sz="1000" dirty="0"/>
              <a:t>폭우”</a:t>
            </a:r>
            <a:r>
              <a:rPr lang="en-US" altLang="ko-KR" sz="1000" dirty="0"/>
              <a:t>, 2023.07.11, https://m.kwnews.co.kr/page/view/2023071115201908078</a:t>
            </a:r>
          </a:p>
          <a:p>
            <a:r>
              <a:rPr lang="ko-KR" altLang="en-US" sz="1000" dirty="0"/>
              <a:t>이형주</a:t>
            </a:r>
            <a:r>
              <a:rPr lang="en-US" altLang="ko-KR" sz="1000" dirty="0"/>
              <a:t>, "</a:t>
            </a:r>
            <a:r>
              <a:rPr lang="ko-KR" altLang="en-US" sz="1000" dirty="0"/>
              <a:t>도시 재해대응 거점 방재공원</a:t>
            </a:r>
            <a:r>
              <a:rPr lang="en-US" altLang="ko-KR" sz="1000" dirty="0"/>
              <a:t>, </a:t>
            </a:r>
            <a:r>
              <a:rPr lang="ko-KR" altLang="en-US" sz="1000" dirty="0"/>
              <a:t>조성 확대 전망</a:t>
            </a:r>
            <a:r>
              <a:rPr lang="en-US" altLang="ko-KR" sz="1000" dirty="0"/>
              <a:t>," </a:t>
            </a:r>
            <a:r>
              <a:rPr lang="ko-KR" altLang="en-US" sz="1000" dirty="0" err="1"/>
              <a:t>라펜트</a:t>
            </a:r>
            <a:r>
              <a:rPr lang="en-US" altLang="ko-KR" sz="1000" dirty="0"/>
              <a:t>, 2023.02.23, 2023.02.23,https://www.lafent.com/mbweb/news/view.html?news_id=131945</a:t>
            </a:r>
          </a:p>
          <a:p>
            <a:r>
              <a:rPr lang="ko-KR" altLang="en-US" sz="1000" dirty="0" err="1"/>
              <a:t>임우섭</a:t>
            </a:r>
            <a:r>
              <a:rPr lang="en-US" altLang="ko-KR" sz="1000" dirty="0"/>
              <a:t>, "'</a:t>
            </a:r>
            <a:r>
              <a:rPr lang="ko-KR" altLang="en-US" sz="1000" dirty="0"/>
              <a:t>집값 </a:t>
            </a:r>
            <a:r>
              <a:rPr lang="ko-KR" altLang="en-US" sz="1000" dirty="0" err="1"/>
              <a:t>떨어질까봐</a:t>
            </a:r>
            <a:r>
              <a:rPr lang="en-US" altLang="ko-KR" sz="1000" dirty="0"/>
              <a:t>' </a:t>
            </a:r>
            <a:r>
              <a:rPr lang="ko-KR" altLang="en-US" sz="1000" dirty="0"/>
              <a:t>강남 침수위험 알고도 </a:t>
            </a:r>
            <a:r>
              <a:rPr lang="ko-KR" altLang="en-US" sz="1000" dirty="0" err="1"/>
              <a:t>모른척했다</a:t>
            </a:r>
            <a:r>
              <a:rPr lang="en-US" altLang="ko-KR" sz="1000" dirty="0"/>
              <a:t>", </a:t>
            </a:r>
            <a:r>
              <a:rPr lang="ko-KR" altLang="en-US" sz="1000" dirty="0" err="1"/>
              <a:t>파이낸셜뉴스</a:t>
            </a:r>
            <a:r>
              <a:rPr lang="en-US" altLang="ko-KR" sz="1000" dirty="0"/>
              <a:t>, 2023.06.09, https://www.fnnews.com/news/202306091006598229</a:t>
            </a:r>
          </a:p>
          <a:p>
            <a:r>
              <a:rPr lang="ko-KR" altLang="en-US" sz="1000" dirty="0" err="1"/>
              <a:t>정칠석</a:t>
            </a:r>
            <a:r>
              <a:rPr lang="en-US" altLang="ko-KR" sz="1000" dirty="0"/>
              <a:t>, "</a:t>
            </a:r>
            <a:r>
              <a:rPr lang="ko-KR" altLang="en-US" sz="1000" dirty="0"/>
              <a:t>강서구 빗물펌프장 ‘</a:t>
            </a:r>
            <a:r>
              <a:rPr lang="en-US" altLang="ko-KR" sz="1000" dirty="0"/>
              <a:t>30</a:t>
            </a:r>
            <a:r>
              <a:rPr lang="ko-KR" altLang="en-US" sz="1000" dirty="0"/>
              <a:t>년 빈도’ </a:t>
            </a:r>
            <a:r>
              <a:rPr lang="en-US" altLang="ko-KR" sz="1000" dirty="0"/>
              <a:t>UP," </a:t>
            </a:r>
            <a:r>
              <a:rPr lang="ko-KR" altLang="en-US" sz="1000" dirty="0"/>
              <a:t>시정일보</a:t>
            </a:r>
            <a:r>
              <a:rPr lang="en-US" altLang="ko-KR" sz="1000" dirty="0"/>
              <a:t>, 2014.08.07, http://www.sijung.co.kr/news/articleView.html?idxno=92438</a:t>
            </a:r>
          </a:p>
          <a:p>
            <a:r>
              <a:rPr lang="ko-KR" altLang="en-US" sz="1000" dirty="0" err="1"/>
              <a:t>차현진</a:t>
            </a:r>
            <a:r>
              <a:rPr lang="en-US" altLang="ko-KR" sz="1000" dirty="0"/>
              <a:t>, "</a:t>
            </a:r>
            <a:r>
              <a:rPr lang="ko-KR" altLang="en-US" sz="1000" dirty="0"/>
              <a:t>하천 산책 </a:t>
            </a:r>
            <a:r>
              <a:rPr lang="en-US" altLang="ko-KR" sz="1000" dirty="0"/>
              <a:t>70</a:t>
            </a:r>
            <a:r>
              <a:rPr lang="ko-KR" altLang="en-US" sz="1000" dirty="0"/>
              <a:t>대 급류 휩쓸려 사망</a:t>
            </a:r>
            <a:r>
              <a:rPr lang="en-US" altLang="ko-KR" sz="1000" dirty="0"/>
              <a:t>‥",MBC </a:t>
            </a:r>
            <a:r>
              <a:rPr lang="ko-KR" altLang="en-US" sz="1000" dirty="0"/>
              <a:t>뉴스</a:t>
            </a:r>
            <a:r>
              <a:rPr lang="en-US" altLang="ko-KR" sz="1000" dirty="0"/>
              <a:t>,2023.07.11,https://imnews.imbc.com/replay/2023/</a:t>
            </a:r>
            <a:r>
              <a:rPr lang="en-US" altLang="ko-KR" sz="1000" dirty="0" err="1"/>
              <a:t>nwdesk</a:t>
            </a:r>
            <a:r>
              <a:rPr lang="en-US" altLang="ko-KR" sz="1000" dirty="0"/>
              <a:t>/article/6502421_36199.html</a:t>
            </a:r>
          </a:p>
          <a:p>
            <a:r>
              <a:rPr lang="ko-KR" altLang="en-US" sz="1000" dirty="0" err="1"/>
              <a:t>천권필</a:t>
            </a:r>
            <a:r>
              <a:rPr lang="en-US" altLang="ko-KR" sz="1000" dirty="0"/>
              <a:t>, "</a:t>
            </a:r>
            <a:r>
              <a:rPr lang="ko-KR" altLang="en-US" sz="1000" dirty="0"/>
              <a:t>앞도 안 보이는 </a:t>
            </a:r>
            <a:r>
              <a:rPr lang="en-US" altLang="ko-KR" sz="1000" dirty="0"/>
              <a:t>50㎜ </a:t>
            </a:r>
            <a:r>
              <a:rPr lang="ko-KR" altLang="en-US" sz="1000" dirty="0" err="1"/>
              <a:t>물폭탄</a:t>
            </a:r>
            <a:r>
              <a:rPr lang="en-US" altLang="ko-KR" sz="1000" dirty="0"/>
              <a:t>…</a:t>
            </a:r>
            <a:r>
              <a:rPr lang="ko-KR" altLang="en-US" sz="1000" dirty="0"/>
              <a:t>한국 </a:t>
            </a:r>
            <a:r>
              <a:rPr lang="en-US" altLang="ko-KR" sz="1000" dirty="0"/>
              <a:t>'</a:t>
            </a:r>
            <a:r>
              <a:rPr lang="ko-KR" altLang="en-US" sz="1000" dirty="0" err="1"/>
              <a:t>극한호우</a:t>
            </a:r>
            <a:r>
              <a:rPr lang="en-US" altLang="ko-KR" sz="1000" dirty="0"/>
              <a:t>' 86% </a:t>
            </a:r>
            <a:r>
              <a:rPr lang="ko-KR" altLang="en-US" sz="1000" dirty="0"/>
              <a:t>늘었다</a:t>
            </a:r>
            <a:r>
              <a:rPr lang="en-US" altLang="ko-KR" sz="1000" dirty="0"/>
              <a:t>," </a:t>
            </a:r>
            <a:r>
              <a:rPr lang="ko-KR" altLang="en-US" sz="1000" dirty="0"/>
              <a:t>중앙일보</a:t>
            </a:r>
            <a:r>
              <a:rPr lang="en-US" altLang="ko-KR" sz="1000" dirty="0"/>
              <a:t>, 2023.07.18, https://www.joongang.co.kr/article/25178133#home</a:t>
            </a:r>
          </a:p>
          <a:p>
            <a:r>
              <a:rPr lang="ko-KR" altLang="en-US" sz="1000" dirty="0" err="1"/>
              <a:t>최미송</a:t>
            </a:r>
            <a:r>
              <a:rPr lang="en-US" altLang="ko-KR" sz="1000" dirty="0"/>
              <a:t>, "</a:t>
            </a:r>
            <a:r>
              <a:rPr lang="ko-KR" altLang="en-US" sz="1000" dirty="0"/>
              <a:t>지하주차장</a:t>
            </a:r>
            <a:r>
              <a:rPr lang="en-US" altLang="ko-KR" sz="1000" dirty="0"/>
              <a:t>, </a:t>
            </a:r>
            <a:r>
              <a:rPr lang="ko-KR" altLang="en-US" sz="1000" dirty="0"/>
              <a:t>맨홀</a:t>
            </a:r>
            <a:r>
              <a:rPr lang="en-US" altLang="ko-KR" sz="1000" dirty="0"/>
              <a:t>… </a:t>
            </a:r>
            <a:r>
              <a:rPr lang="ko-KR" altLang="en-US" sz="1000" dirty="0"/>
              <a:t>서초구서만 </a:t>
            </a:r>
            <a:r>
              <a:rPr lang="en-US" altLang="ko-KR" sz="1000" dirty="0"/>
              <a:t>4</a:t>
            </a:r>
            <a:r>
              <a:rPr lang="ko-KR" altLang="en-US" sz="1000" dirty="0"/>
              <a:t>명 실종</a:t>
            </a:r>
            <a:r>
              <a:rPr lang="en-US" altLang="ko-KR" sz="1000" dirty="0"/>
              <a:t>",</a:t>
            </a:r>
            <a:r>
              <a:rPr lang="ko-KR" altLang="en-US" sz="1000" dirty="0"/>
              <a:t>동아일보</a:t>
            </a:r>
            <a:r>
              <a:rPr lang="en-US" altLang="ko-KR" sz="1000" dirty="0"/>
              <a:t>,2022.08.10,https://www.donga.com/news/Society/article/all/20220810/114887280/1</a:t>
            </a:r>
          </a:p>
          <a:p>
            <a:r>
              <a:rPr lang="ko-KR" altLang="en-US" sz="1000" dirty="0" err="1"/>
              <a:t>홍규빈</a:t>
            </a:r>
            <a:r>
              <a:rPr lang="en-US" altLang="ko-KR" sz="1000" dirty="0"/>
              <a:t>, "</a:t>
            </a:r>
            <a:r>
              <a:rPr lang="ko-KR" altLang="en-US" sz="1000" dirty="0"/>
              <a:t>관악구 </a:t>
            </a:r>
            <a:r>
              <a:rPr lang="ko-KR" altLang="en-US" sz="1000" dirty="0" err="1"/>
              <a:t>도림천</a:t>
            </a:r>
            <a:r>
              <a:rPr lang="ko-KR" altLang="en-US" sz="1000" dirty="0"/>
              <a:t> 범람</a:t>
            </a:r>
            <a:r>
              <a:rPr lang="en-US" altLang="ko-KR" sz="1000" dirty="0"/>
              <a:t>…</a:t>
            </a:r>
            <a:r>
              <a:rPr lang="ko-KR" altLang="en-US" sz="1000" dirty="0"/>
              <a:t>산사태 경보도 발령</a:t>
            </a:r>
            <a:r>
              <a:rPr lang="en-US" altLang="ko-KR" sz="1000" dirty="0"/>
              <a:t>",</a:t>
            </a:r>
            <a:r>
              <a:rPr lang="ko-KR" altLang="en-US" sz="1000" dirty="0"/>
              <a:t>연합뉴스</a:t>
            </a:r>
            <a:r>
              <a:rPr lang="en-US" altLang="ko-KR" sz="1000" dirty="0"/>
              <a:t>,2022.08.08,https://www.yna.co.kr/view/AKR20220808151800004</a:t>
            </a:r>
          </a:p>
          <a:p>
            <a:r>
              <a:rPr lang="ko-KR" altLang="en-US" sz="1000" dirty="0"/>
              <a:t>황재성</a:t>
            </a:r>
            <a:r>
              <a:rPr lang="en-US" altLang="ko-KR" sz="1000" dirty="0"/>
              <a:t>, "</a:t>
            </a:r>
            <a:r>
              <a:rPr lang="ko-KR" altLang="en-US" sz="1000" dirty="0"/>
              <a:t>최근 </a:t>
            </a:r>
            <a:r>
              <a:rPr lang="en-US" altLang="ko-KR" sz="1000" dirty="0"/>
              <a:t>10</a:t>
            </a:r>
            <a:r>
              <a:rPr lang="ko-KR" altLang="en-US" sz="1000" dirty="0"/>
              <a:t>년간 자연재해 </a:t>
            </a:r>
            <a:r>
              <a:rPr lang="en-US" altLang="ko-KR" sz="1000" dirty="0"/>
              <a:t>4</a:t>
            </a:r>
            <a:r>
              <a:rPr lang="ko-KR" altLang="en-US" sz="1000" dirty="0"/>
              <a:t>조</a:t>
            </a:r>
            <a:r>
              <a:rPr lang="en-US" altLang="ko-KR" sz="1000" dirty="0"/>
              <a:t>4000</a:t>
            </a:r>
            <a:r>
              <a:rPr lang="ko-KR" altLang="en-US" sz="1000" dirty="0"/>
              <a:t>억</a:t>
            </a:r>
            <a:r>
              <a:rPr lang="en-US" altLang="ko-KR" sz="1000" dirty="0"/>
              <a:t>…</a:t>
            </a:r>
            <a:r>
              <a:rPr lang="ko-KR" altLang="en-US" sz="1000" dirty="0"/>
              <a:t>대부분 물 관련 피해</a:t>
            </a:r>
            <a:r>
              <a:rPr lang="en-US" altLang="ko-KR" sz="1000" dirty="0"/>
              <a:t>," </a:t>
            </a:r>
            <a:r>
              <a:rPr lang="ko-KR" altLang="en-US" sz="1000" dirty="0"/>
              <a:t>동아일보</a:t>
            </a:r>
            <a:r>
              <a:rPr lang="en-US" altLang="ko-KR" sz="1000" dirty="0"/>
              <a:t>, 2022.09.19, https://www.donga.com/news/Society/article/all/20220919/115519441/1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A2691-9DE5-D95B-C2AE-BECC13CAC96E}"/>
              </a:ext>
            </a:extLst>
          </p:cNvPr>
          <p:cNvSpPr/>
          <p:nvPr/>
        </p:nvSpPr>
        <p:spPr>
          <a:xfrm>
            <a:off x="287381" y="3309375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80E804-EC34-C579-D8A0-F9B7AD9D06D0}"/>
              </a:ext>
            </a:extLst>
          </p:cNvPr>
          <p:cNvSpPr/>
          <p:nvPr/>
        </p:nvSpPr>
        <p:spPr>
          <a:xfrm>
            <a:off x="287381" y="5680248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EAD2BB-0390-4131-64B5-A50DCCEE4237}"/>
              </a:ext>
            </a:extLst>
          </p:cNvPr>
          <p:cNvSpPr/>
          <p:nvPr/>
        </p:nvSpPr>
        <p:spPr>
          <a:xfrm>
            <a:off x="287381" y="1255754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E6CE1-56C2-D8CC-570B-8FB806DDC134}"/>
              </a:ext>
            </a:extLst>
          </p:cNvPr>
          <p:cNvSpPr txBox="1"/>
          <p:nvPr/>
        </p:nvSpPr>
        <p:spPr>
          <a:xfrm>
            <a:off x="385732" y="1209844"/>
            <a:ext cx="345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747018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5BEFD7-6ABE-5C81-A3A6-2CF28EE69C64}"/>
              </a:ext>
            </a:extLst>
          </p:cNvPr>
          <p:cNvSpPr/>
          <p:nvPr/>
        </p:nvSpPr>
        <p:spPr>
          <a:xfrm>
            <a:off x="4470998" y="4805350"/>
            <a:ext cx="674911" cy="235458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6D8EEA-BA9C-BBD9-ED2F-91ACA153E80D}"/>
              </a:ext>
            </a:extLst>
          </p:cNvPr>
          <p:cNvSpPr/>
          <p:nvPr/>
        </p:nvSpPr>
        <p:spPr>
          <a:xfrm>
            <a:off x="7695338" y="1934547"/>
            <a:ext cx="1522610" cy="121298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7A944C-018A-7B5B-205C-71A353D6F5D4}"/>
              </a:ext>
            </a:extLst>
          </p:cNvPr>
          <p:cNvSpPr/>
          <p:nvPr/>
        </p:nvSpPr>
        <p:spPr>
          <a:xfrm>
            <a:off x="9119120" y="2286339"/>
            <a:ext cx="2484000" cy="121298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57537E-5EC0-3991-F723-EF24A15EDD95}"/>
              </a:ext>
            </a:extLst>
          </p:cNvPr>
          <p:cNvSpPr/>
          <p:nvPr/>
        </p:nvSpPr>
        <p:spPr>
          <a:xfrm>
            <a:off x="6590550" y="2454319"/>
            <a:ext cx="2484000" cy="121298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6E0E83-3ACD-56C2-4E2A-D82EEFF44D07}"/>
              </a:ext>
            </a:extLst>
          </p:cNvPr>
          <p:cNvSpPr/>
          <p:nvPr/>
        </p:nvSpPr>
        <p:spPr>
          <a:xfrm>
            <a:off x="8867876" y="2829636"/>
            <a:ext cx="2732400" cy="121298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DE9447-AB4C-0D29-182A-154415277B2A}"/>
              </a:ext>
            </a:extLst>
          </p:cNvPr>
          <p:cNvSpPr/>
          <p:nvPr/>
        </p:nvSpPr>
        <p:spPr>
          <a:xfrm>
            <a:off x="1371600" y="1735494"/>
            <a:ext cx="2967135" cy="121298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511E4-0CB5-E69E-7D3E-221F89CDA858}"/>
              </a:ext>
            </a:extLst>
          </p:cNvPr>
          <p:cNvSpPr txBox="1"/>
          <p:nvPr/>
        </p:nvSpPr>
        <p:spPr>
          <a:xfrm>
            <a:off x="228600" y="273701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주제 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D98FA-46D4-A8D3-5CFE-9117A7A9A945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01.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분석개요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0D944-5038-A71E-1C0B-AFB2888A53B4}"/>
              </a:ext>
            </a:extLst>
          </p:cNvPr>
          <p:cNvSpPr txBox="1"/>
          <p:nvPr/>
        </p:nvSpPr>
        <p:spPr>
          <a:xfrm>
            <a:off x="228600" y="1468111"/>
            <a:ext cx="5026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최근 국내에서 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년간 자연재해로 인한 재산 피해는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총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4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조 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4192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억 원임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	   </a:t>
            </a:r>
          </a:p>
          <a:p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</a:t>
            </a:r>
            <a:r>
              <a:rPr lang="ko-KR" altLang="en-US" sz="12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 중 </a:t>
            </a:r>
            <a:r>
              <a:rPr lang="en-US" altLang="ko-KR" sz="12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96.8%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는 </a:t>
            </a:r>
            <a:r>
              <a:rPr lang="ko-KR" altLang="en-US" sz="12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태풍</a:t>
            </a:r>
            <a:r>
              <a:rPr lang="en-US" altLang="ko-KR" sz="12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호우</a:t>
            </a:r>
            <a:r>
              <a:rPr lang="en-US" altLang="ko-KR" sz="12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대설 등</a:t>
            </a:r>
            <a:r>
              <a:rPr lang="en-US" altLang="ko-KR" sz="12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물 관련 재해로 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발생한 피해임</a:t>
            </a:r>
            <a:endParaRPr lang="en-US" altLang="ko-KR" sz="1200" b="0" i="0" dirty="0">
              <a:solidFill>
                <a:sysClr val="windowText" lastClr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sz="1200" b="0" i="0" dirty="0">
              <a:solidFill>
                <a:sysClr val="windowText" lastClr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같은 기간 동안 발생한 인명피해에서도 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63.1%(183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명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 물 관련 재해임</a:t>
            </a:r>
            <a:endParaRPr lang="en-US" altLang="ko-KR" sz="12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730A5E8E-FECD-FF2C-0B1C-7D5DAD47F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619715"/>
              </p:ext>
            </p:extLst>
          </p:nvPr>
        </p:nvGraphicFramePr>
        <p:xfrm>
          <a:off x="80387" y="3830022"/>
          <a:ext cx="3704350" cy="2248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7AF310A-2C33-6182-1C9C-6BD717DCDE19}"/>
              </a:ext>
            </a:extLst>
          </p:cNvPr>
          <p:cNvSpPr txBox="1"/>
          <p:nvPr/>
        </p:nvSpPr>
        <p:spPr>
          <a:xfrm>
            <a:off x="228600" y="3718239"/>
            <a:ext cx="607859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7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단위</a:t>
            </a:r>
            <a:r>
              <a:rPr lang="en-US" altLang="ko-KR" sz="7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z="7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천원</a:t>
            </a:r>
            <a:r>
              <a:rPr lang="en-US" altLang="ko-KR" sz="7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sz="7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2693676-7855-6B31-5087-00F1C3F8CE63}"/>
              </a:ext>
            </a:extLst>
          </p:cNvPr>
          <p:cNvGrpSpPr/>
          <p:nvPr/>
        </p:nvGrpSpPr>
        <p:grpSpPr>
          <a:xfrm>
            <a:off x="6340356" y="3445549"/>
            <a:ext cx="3141807" cy="2554117"/>
            <a:chOff x="4321405" y="1619519"/>
            <a:chExt cx="3249709" cy="32544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919B49-114D-11DF-7231-AFD634C35006}"/>
                </a:ext>
              </a:extLst>
            </p:cNvPr>
            <p:cNvSpPr/>
            <p:nvPr/>
          </p:nvSpPr>
          <p:spPr>
            <a:xfrm>
              <a:off x="4321405" y="1619519"/>
              <a:ext cx="3249709" cy="325447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C1FB095-088D-046F-B8B6-95450995608C}"/>
                </a:ext>
              </a:extLst>
            </p:cNvPr>
            <p:cNvGrpSpPr/>
            <p:nvPr/>
          </p:nvGrpSpPr>
          <p:grpSpPr>
            <a:xfrm>
              <a:off x="4502702" y="1681391"/>
              <a:ext cx="3068412" cy="3042836"/>
              <a:chOff x="6924446" y="1662482"/>
              <a:chExt cx="3068412" cy="304283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E6B2F14-CB97-F34C-901E-743FED79D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4446" y="2540506"/>
                <a:ext cx="2949683" cy="216481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704556-A206-7A67-88E2-7E350F66A3CD}"/>
                  </a:ext>
                </a:extLst>
              </p:cNvPr>
              <p:cNvSpPr txBox="1"/>
              <p:nvPr/>
            </p:nvSpPr>
            <p:spPr>
              <a:xfrm>
                <a:off x="6924446" y="1662482"/>
                <a:ext cx="3068412" cy="666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latinLnBrk="1"/>
                <a:r>
                  <a:rPr lang="ko-KR" altLang="en-US" sz="1400" b="1" i="0" dirty="0">
                    <a:solidFill>
                      <a:sysClr val="windowText" lastClr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앞도 안 보이는 </a:t>
                </a:r>
                <a:r>
                  <a:rPr lang="en-US" altLang="ko-KR" sz="1400" b="1" i="0" dirty="0">
                    <a:solidFill>
                      <a:sysClr val="windowText" lastClr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50㎜ </a:t>
                </a:r>
                <a:r>
                  <a:rPr lang="ko-KR" altLang="en-US" sz="1400" b="1" i="0" dirty="0">
                    <a:solidFill>
                      <a:sysClr val="windowText" lastClr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물 폭탄</a:t>
                </a:r>
                <a:r>
                  <a:rPr lang="en-US" altLang="ko-KR" sz="1400" b="1" i="0" dirty="0">
                    <a:solidFill>
                      <a:sysClr val="windowText" lastClr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…</a:t>
                </a:r>
              </a:p>
              <a:p>
                <a:pPr algn="l" latinLnBrk="1"/>
                <a:r>
                  <a:rPr lang="ko-KR" altLang="en-US" sz="1400" b="1" i="0" dirty="0">
                    <a:solidFill>
                      <a:sysClr val="windowText" lastClr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한국 </a:t>
                </a:r>
                <a:r>
                  <a:rPr lang="en-US" altLang="ko-KR" sz="1400" b="1" i="0" dirty="0">
                    <a:solidFill>
                      <a:sysClr val="windowText" lastClr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'</a:t>
                </a:r>
                <a:r>
                  <a:rPr lang="ko-KR" altLang="en-US" sz="1400" b="1" i="0" dirty="0" err="1">
                    <a:solidFill>
                      <a:sysClr val="windowText" lastClr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극한호우</a:t>
                </a:r>
                <a:r>
                  <a:rPr lang="en-US" altLang="ko-KR" sz="1400" b="1" i="0" dirty="0">
                    <a:solidFill>
                      <a:sysClr val="windowText" lastClr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' 86% </a:t>
                </a:r>
                <a:r>
                  <a:rPr lang="ko-KR" altLang="en-US" sz="1400" b="1" i="0" dirty="0">
                    <a:solidFill>
                      <a:sysClr val="windowText" lastClr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늘었다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EC4B0C-5A83-98B8-F769-0DC406D570F6}"/>
                  </a:ext>
                </a:extLst>
              </p:cNvPr>
              <p:cNvSpPr txBox="1"/>
              <p:nvPr/>
            </p:nvSpPr>
            <p:spPr>
              <a:xfrm>
                <a:off x="6924446" y="2232610"/>
                <a:ext cx="2870835" cy="352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200" b="0" i="0" dirty="0">
                    <a:solidFill>
                      <a:sysClr val="windowText" lastClr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중앙일보 </a:t>
                </a:r>
                <a:r>
                  <a:rPr lang="en-US" altLang="ko-KR" sz="1200" b="0" i="0" dirty="0">
                    <a:solidFill>
                      <a:sysClr val="windowText" lastClr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2023.07.18 06:00</a:t>
                </a:r>
              </a:p>
            </p:txBody>
          </p:sp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73ED3C8-889D-999B-5414-2096F5F2E6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86" t="38012" r="7966" b="1836"/>
          <a:stretch/>
        </p:blipFill>
        <p:spPr>
          <a:xfrm>
            <a:off x="8935896" y="3763751"/>
            <a:ext cx="2765949" cy="242111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F5826FC-C6B1-05DF-C6AB-7AC0CC9E2318}"/>
              </a:ext>
            </a:extLst>
          </p:cNvPr>
          <p:cNvSpPr txBox="1"/>
          <p:nvPr/>
        </p:nvSpPr>
        <p:spPr>
          <a:xfrm>
            <a:off x="6343244" y="1468111"/>
            <a:ext cx="5473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국내에서 과거 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1973~1997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년에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극한호우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시간당 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50mm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이상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발생한 </a:t>
            </a:r>
            <a:endParaRPr lang="en-US" altLang="ko-KR" sz="12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날을 조사한 결과 연평균 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9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 발생했으나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1998~2022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년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극한호우가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발생한 날은 </a:t>
            </a:r>
            <a:endParaRPr lang="en-US" altLang="ko-KR" sz="12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연평균 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16.8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일로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극한호우의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빈도가 두 배 가까이 증가함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sz="1200" b="0" i="0" dirty="0">
              <a:solidFill>
                <a:sysClr val="windowText" lastClr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국립기상과학원 기후변화예측연구팀장은</a:t>
            </a:r>
            <a:r>
              <a:rPr lang="ko-KR" altLang="en-US" sz="12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 “</a:t>
            </a:r>
            <a:r>
              <a:rPr lang="ko-KR" altLang="en-US" sz="1200" b="0" i="0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극한호우</a:t>
            </a:r>
            <a:r>
              <a:rPr lang="ko-KR" altLang="en-US" sz="12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같은 강한 비는 점점 늘어나지만</a:t>
            </a:r>
            <a:r>
              <a:rPr lang="en-US" altLang="ko-KR" sz="12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</a:t>
            </a:r>
            <a:r>
              <a:rPr lang="ko-KR" altLang="en-US" sz="12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약한 비는 반대로 줄어드는 추세를 보인다</a:t>
            </a:r>
            <a:r>
              <a:rPr lang="en-US" altLang="ko-KR" sz="12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  <a:r>
              <a:rPr lang="ko-KR" altLang="en-US" sz="12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”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고 밝힘</a:t>
            </a:r>
            <a:endParaRPr lang="en-US" altLang="ko-KR" sz="1200" b="0" i="0" dirty="0">
              <a:solidFill>
                <a:sysClr val="windowText" lastClr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sz="12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극한호우와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같은 강한 비가 늘어나면서</a:t>
            </a:r>
            <a:r>
              <a:rPr lang="ko-KR" altLang="en-US" sz="1200" dirty="0">
                <a:solidFill>
                  <a:srgbClr val="EA575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물 관련 재해 위험도가 더 커질 수 밖에 없음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A9D144-A8DD-A8F7-1310-BDB6335D5577}"/>
              </a:ext>
            </a:extLst>
          </p:cNvPr>
          <p:cNvGrpSpPr/>
          <p:nvPr/>
        </p:nvGrpSpPr>
        <p:grpSpPr>
          <a:xfrm>
            <a:off x="3282630" y="3260353"/>
            <a:ext cx="3248773" cy="2977399"/>
            <a:chOff x="3833520" y="1351524"/>
            <a:chExt cx="3248773" cy="2977399"/>
          </a:xfrm>
        </p:grpSpPr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62182022-FF46-0A12-49E1-94F93D42913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88485637"/>
                </p:ext>
              </p:extLst>
            </p:nvPr>
          </p:nvGraphicFramePr>
          <p:xfrm>
            <a:off x="3833520" y="1351524"/>
            <a:ext cx="3248773" cy="29773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5AFF75-F494-AC8E-99EB-950F7193B7CB}"/>
                </a:ext>
              </a:extLst>
            </p:cNvPr>
            <p:cNvSpPr txBox="1"/>
            <p:nvPr/>
          </p:nvSpPr>
          <p:spPr>
            <a:xfrm>
              <a:off x="4964718" y="277849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solidFill>
                    <a:sysClr val="windowText" lastClr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defRPr>
              </a:lvl1pPr>
            </a:lstStyle>
            <a:p>
              <a:r>
                <a:rPr lang="en-US" altLang="ko-KR" sz="2800" dirty="0"/>
                <a:t>96%</a:t>
              </a:r>
              <a:endParaRPr lang="ko-KR" altLang="en-US" sz="28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E357C3D-522C-9975-3A93-84FC3FBEAC2A}"/>
              </a:ext>
            </a:extLst>
          </p:cNvPr>
          <p:cNvSpPr txBox="1"/>
          <p:nvPr/>
        </p:nvSpPr>
        <p:spPr>
          <a:xfrm>
            <a:off x="385732" y="3336860"/>
            <a:ext cx="3248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lang="ko-KR" altLang="en-US" sz="1500" b="0" i="0" u="none" strike="noStrike" kern="1200" spc="0" baseline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r>
              <a:rPr lang="en-US" altLang="ko-KR" sz="1200" b="0" i="0" u="none" strike="noStrike" kern="1200" spc="0" baseline="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[ </a:t>
            </a:r>
            <a:r>
              <a:rPr lang="ko-KR" altLang="en-US" sz="1200" b="0" i="0" u="none" strike="noStrike" kern="1200" spc="0" baseline="0" dirty="0" err="1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원인별</a:t>
            </a:r>
            <a:r>
              <a:rPr lang="ko-KR" altLang="en-US" sz="1200" b="0" i="0" u="none" strike="noStrike" kern="1200" spc="0" baseline="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-연도별 재난 피해 금액</a:t>
            </a:r>
            <a:r>
              <a:rPr lang="en-US" altLang="ko-KR" sz="1200" b="0" i="0" u="none" strike="noStrike" kern="1200" spc="0" baseline="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(2011-2020) ]</a:t>
            </a:r>
            <a:endParaRPr lang="ko-KR" altLang="en-US" sz="1200" b="0" i="0" u="none" strike="noStrike" kern="1200" spc="0" baseline="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5AD139-285C-4B18-382E-841C745EEE4B}"/>
              </a:ext>
            </a:extLst>
          </p:cNvPr>
          <p:cNvSpPr txBox="1"/>
          <p:nvPr/>
        </p:nvSpPr>
        <p:spPr>
          <a:xfrm>
            <a:off x="3415137" y="3336860"/>
            <a:ext cx="2998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lang="ko-KR" altLang="en-US" sz="1500" b="0" i="0" u="none" strike="noStrike" kern="1200" spc="0" baseline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자연재해 재산 피해 중</a:t>
            </a:r>
            <a:endParaRPr lang="en-US" altLang="ko-KR" sz="12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 rtl="0">
              <a:defRPr lang="ko-KR" altLang="en-US" sz="1500" b="0" i="0" u="none" strike="noStrike" kern="1200" spc="0" baseline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물 관련 재해 비율 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(2011~2020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년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]</a:t>
            </a:r>
            <a:endParaRPr lang="ko-KR" altLang="en-US" sz="12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34DFD1-040D-D5A9-77BD-CE436E996691}"/>
              </a:ext>
            </a:extLst>
          </p:cNvPr>
          <p:cNvSpPr/>
          <p:nvPr/>
        </p:nvSpPr>
        <p:spPr>
          <a:xfrm>
            <a:off x="287380" y="931904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BEE71-328A-D9D9-ED1A-B23D4CBE6539}"/>
              </a:ext>
            </a:extLst>
          </p:cNvPr>
          <p:cNvSpPr txBox="1"/>
          <p:nvPr/>
        </p:nvSpPr>
        <p:spPr>
          <a:xfrm>
            <a:off x="385733" y="885994"/>
            <a:ext cx="486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ln>
                  <a:solidFill>
                    <a:schemeClr val="tx1"/>
                  </a:solidFill>
                </a:ln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우리나라 자연재해의 </a:t>
            </a:r>
            <a:r>
              <a:rPr lang="en-US" altLang="ko-KR" sz="1800" kern="0" spc="0" dirty="0">
                <a:ln>
                  <a:solidFill>
                    <a:schemeClr val="tx1"/>
                  </a:solidFill>
                </a:ln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96%</a:t>
            </a:r>
            <a:r>
              <a:rPr lang="ko-KR" altLang="en-US" sz="1800" kern="0" spc="0" dirty="0">
                <a:ln>
                  <a:solidFill>
                    <a:schemeClr val="tx1"/>
                  </a:solidFill>
                </a:ln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는 물 관련 피해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486D9-DCFA-7FCC-8886-8B06B0DC7001}"/>
              </a:ext>
            </a:extLst>
          </p:cNvPr>
          <p:cNvSpPr txBox="1"/>
          <p:nvPr/>
        </p:nvSpPr>
        <p:spPr>
          <a:xfrm>
            <a:off x="6436724" y="885994"/>
            <a:ext cx="518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기후변화로 인한 </a:t>
            </a:r>
            <a:r>
              <a:rPr lang="ko-KR" altLang="en-US" kern="0" dirty="0" err="1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극한호우</a:t>
            </a:r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증가▲</a:t>
            </a:r>
            <a:endParaRPr lang="en-US" altLang="ko-KR" kern="0" dirty="0">
              <a:ln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E2BF92-0BA7-C422-3244-77EEF8004FFC}"/>
              </a:ext>
            </a:extLst>
          </p:cNvPr>
          <p:cNvSpPr/>
          <p:nvPr/>
        </p:nvSpPr>
        <p:spPr>
          <a:xfrm>
            <a:off x="6343245" y="931904"/>
            <a:ext cx="62962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2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61D6EC-BD28-41CA-79A8-07D10BF3534A}"/>
              </a:ext>
            </a:extLst>
          </p:cNvPr>
          <p:cNvSpPr/>
          <p:nvPr/>
        </p:nvSpPr>
        <p:spPr>
          <a:xfrm>
            <a:off x="487098" y="5465304"/>
            <a:ext cx="5188232" cy="7660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77B451-DCF2-1A39-AC4B-789C8234643C}"/>
              </a:ext>
            </a:extLst>
          </p:cNvPr>
          <p:cNvSpPr/>
          <p:nvPr/>
        </p:nvSpPr>
        <p:spPr>
          <a:xfrm>
            <a:off x="807037" y="5588040"/>
            <a:ext cx="1696605" cy="195352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56E817-F79E-BE72-AE6F-F9F163605821}"/>
              </a:ext>
            </a:extLst>
          </p:cNvPr>
          <p:cNvSpPr/>
          <p:nvPr/>
        </p:nvSpPr>
        <p:spPr>
          <a:xfrm>
            <a:off x="4075070" y="5898509"/>
            <a:ext cx="1274685" cy="195352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DDB7F59-3591-4986-B0E4-2B636493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590" y="1464994"/>
            <a:ext cx="6138492" cy="434087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B2096DE-B5E4-61D7-56A3-6B8B5D8A5C0C}"/>
              </a:ext>
            </a:extLst>
          </p:cNvPr>
          <p:cNvSpPr txBox="1"/>
          <p:nvPr/>
        </p:nvSpPr>
        <p:spPr>
          <a:xfrm>
            <a:off x="7637205" y="1624736"/>
            <a:ext cx="3248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 sz="1500" b="0" i="0" u="none" strike="noStrike" kern="1200" spc="0" baseline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r>
              <a:rPr kumimoji="0" lang="en-US" altLang="ko-KR" sz="1200" b="0" i="0" u="none" strike="noStrike" kern="0" cap="none" spc="0" normalizeH="0" baseline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kumimoji="0" lang="ko-KR" altLang="en-US" sz="1200" b="0" i="0" u="none" strike="noStrike" kern="0" cap="none" spc="0" normalizeH="0" baseline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서울시 침수 지도</a:t>
            </a:r>
            <a:r>
              <a:rPr kumimoji="0" lang="en-US" altLang="ko-KR" sz="1200" b="0" i="0" u="none" strike="noStrike" kern="0" cap="none" spc="0" normalizeH="0" baseline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(2022</a:t>
            </a:r>
            <a:r>
              <a:rPr kumimoji="0" lang="ko-KR" altLang="en-US" sz="1200" b="0" i="0" u="none" strike="noStrike" kern="0" cap="none" spc="0" normalizeH="0" baseline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</a:t>
            </a:r>
            <a:r>
              <a:rPr kumimoji="0" lang="en-US" altLang="ko-KR" sz="1200" b="0" i="0" u="none" strike="noStrike" kern="0" cap="none" spc="0" normalizeH="0" baseline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]</a:t>
            </a:r>
            <a:endParaRPr kumimoji="0" lang="ko-KR" altLang="en-US" sz="1200" b="0" i="0" u="none" strike="noStrike" kern="0" cap="none" spc="0" normalizeH="0" baseline="0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ADC82287-8A0B-A010-AA07-CC4A5AA29168}"/>
              </a:ext>
            </a:extLst>
          </p:cNvPr>
          <p:cNvCxnSpPr>
            <a:cxnSpLocks/>
          </p:cNvCxnSpPr>
          <p:nvPr/>
        </p:nvCxnSpPr>
        <p:spPr>
          <a:xfrm flipV="1">
            <a:off x="2545509" y="3463460"/>
            <a:ext cx="178649" cy="1602144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차트 154">
            <a:extLst>
              <a:ext uri="{FF2B5EF4-FFF2-40B4-BE49-F238E27FC236}">
                <a16:creationId xmlns:a16="http://schemas.microsoft.com/office/drawing/2014/main" id="{63510BEB-2DBA-DFA1-6B40-2DF53606C9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550428"/>
              </p:ext>
            </p:extLst>
          </p:nvPr>
        </p:nvGraphicFramePr>
        <p:xfrm>
          <a:off x="193935" y="3546150"/>
          <a:ext cx="2785406" cy="1863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18529A3-BF79-3043-A466-5A5017A4CFD2}"/>
              </a:ext>
            </a:extLst>
          </p:cNvPr>
          <p:cNvCxnSpPr>
            <a:cxnSpLocks/>
          </p:cNvCxnSpPr>
          <p:nvPr/>
        </p:nvCxnSpPr>
        <p:spPr>
          <a:xfrm flipV="1">
            <a:off x="2545509" y="3581503"/>
            <a:ext cx="236115" cy="1484101"/>
          </a:xfrm>
          <a:prstGeom prst="line">
            <a:avLst/>
          </a:prstGeom>
          <a:ln w="952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4518125-725B-7B9D-9EDB-5284E0AEEEC1}"/>
              </a:ext>
            </a:extLst>
          </p:cNvPr>
          <p:cNvCxnSpPr>
            <a:cxnSpLocks/>
          </p:cNvCxnSpPr>
          <p:nvPr/>
        </p:nvCxnSpPr>
        <p:spPr>
          <a:xfrm flipV="1">
            <a:off x="2553726" y="3544419"/>
            <a:ext cx="196175" cy="1521185"/>
          </a:xfrm>
          <a:prstGeom prst="line">
            <a:avLst/>
          </a:prstGeom>
          <a:ln w="952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>
            <a:extLst>
              <a:ext uri="{FF2B5EF4-FFF2-40B4-BE49-F238E27FC236}">
                <a16:creationId xmlns:a16="http://schemas.microsoft.com/office/drawing/2014/main" id="{CB100BB4-3896-0DFE-F032-5A0FC639C5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45" t="21836" b="52081"/>
          <a:stretch/>
        </p:blipFill>
        <p:spPr>
          <a:xfrm>
            <a:off x="225127" y="3447844"/>
            <a:ext cx="274454" cy="105200"/>
          </a:xfrm>
          <a:prstGeom prst="rect">
            <a:avLst/>
          </a:prstGeom>
        </p:spPr>
      </p:pic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1FEA023E-D2AC-F0EC-95D0-ADB503308D96}"/>
              </a:ext>
            </a:extLst>
          </p:cNvPr>
          <p:cNvCxnSpPr>
            <a:cxnSpLocks/>
          </p:cNvCxnSpPr>
          <p:nvPr/>
        </p:nvCxnSpPr>
        <p:spPr>
          <a:xfrm>
            <a:off x="512024" y="3509991"/>
            <a:ext cx="22696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A6C605B1-749D-8A1A-BF15-10A63BFCE1B7}"/>
              </a:ext>
            </a:extLst>
          </p:cNvPr>
          <p:cNvCxnSpPr>
            <a:cxnSpLocks/>
          </p:cNvCxnSpPr>
          <p:nvPr/>
        </p:nvCxnSpPr>
        <p:spPr>
          <a:xfrm flipV="1">
            <a:off x="2553726" y="3416050"/>
            <a:ext cx="125403" cy="1649554"/>
          </a:xfrm>
          <a:prstGeom prst="line">
            <a:avLst/>
          </a:prstGeom>
          <a:ln w="952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1BB34A89-DDBF-1248-01CF-3E0A7A91E4E2}"/>
              </a:ext>
            </a:extLst>
          </p:cNvPr>
          <p:cNvCxnSpPr>
            <a:cxnSpLocks/>
          </p:cNvCxnSpPr>
          <p:nvPr/>
        </p:nvCxnSpPr>
        <p:spPr>
          <a:xfrm>
            <a:off x="2573203" y="5068685"/>
            <a:ext cx="21933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자유형: 도형 145">
            <a:extLst>
              <a:ext uri="{FF2B5EF4-FFF2-40B4-BE49-F238E27FC236}">
                <a16:creationId xmlns:a16="http://schemas.microsoft.com/office/drawing/2014/main" id="{E45ABEE4-E533-C43D-A1CD-DDC0CD4D2ACD}"/>
              </a:ext>
            </a:extLst>
          </p:cNvPr>
          <p:cNvSpPr/>
          <p:nvPr/>
        </p:nvSpPr>
        <p:spPr>
          <a:xfrm>
            <a:off x="545112" y="3624354"/>
            <a:ext cx="2495237" cy="67789"/>
          </a:xfrm>
          <a:custGeom>
            <a:avLst/>
            <a:gdLst>
              <a:gd name="connsiteX0" fmla="*/ 6024831 w 8414965"/>
              <a:gd name="connsiteY0" fmla="*/ 586 h 466802"/>
              <a:gd name="connsiteX1" fmla="*/ 6309892 w 8414965"/>
              <a:gd name="connsiteY1" fmla="*/ 55855 h 466802"/>
              <a:gd name="connsiteX2" fmla="*/ 6660738 w 8414965"/>
              <a:gd name="connsiteY2" fmla="*/ 55855 h 466802"/>
              <a:gd name="connsiteX3" fmla="*/ 7011583 w 8414965"/>
              <a:gd name="connsiteY3" fmla="*/ 55855 h 466802"/>
              <a:gd name="connsiteX4" fmla="*/ 7077367 w 8414965"/>
              <a:gd name="connsiteY4" fmla="*/ 586 h 466802"/>
              <a:gd name="connsiteX5" fmla="*/ 7362429 w 8414965"/>
              <a:gd name="connsiteY5" fmla="*/ 55855 h 466802"/>
              <a:gd name="connsiteX6" fmla="*/ 7713274 w 8414965"/>
              <a:gd name="connsiteY6" fmla="*/ 55855 h 466802"/>
              <a:gd name="connsiteX7" fmla="*/ 8064120 w 8414965"/>
              <a:gd name="connsiteY7" fmla="*/ 55855 h 466802"/>
              <a:gd name="connsiteX8" fmla="*/ 8414965 w 8414965"/>
              <a:gd name="connsiteY8" fmla="*/ 55855 h 466802"/>
              <a:gd name="connsiteX9" fmla="*/ 8414965 w 8414965"/>
              <a:gd name="connsiteY9" fmla="*/ 404137 h 466802"/>
              <a:gd name="connsiteX10" fmla="*/ 8064120 w 8414965"/>
              <a:gd name="connsiteY10" fmla="*/ 404137 h 466802"/>
              <a:gd name="connsiteX11" fmla="*/ 7713274 w 8414965"/>
              <a:gd name="connsiteY11" fmla="*/ 404137 h 466802"/>
              <a:gd name="connsiteX12" fmla="*/ 7362429 w 8414965"/>
              <a:gd name="connsiteY12" fmla="*/ 404137 h 466802"/>
              <a:gd name="connsiteX13" fmla="*/ 7011583 w 8414965"/>
              <a:gd name="connsiteY13" fmla="*/ 404137 h 466802"/>
              <a:gd name="connsiteX14" fmla="*/ 6660738 w 8414965"/>
              <a:gd name="connsiteY14" fmla="*/ 404137 h 466802"/>
              <a:gd name="connsiteX15" fmla="*/ 6309892 w 8414965"/>
              <a:gd name="connsiteY15" fmla="*/ 404137 h 466802"/>
              <a:gd name="connsiteX16" fmla="*/ 5959047 w 8414965"/>
              <a:gd name="connsiteY16" fmla="*/ 404137 h 466802"/>
              <a:gd name="connsiteX17" fmla="*/ 5608201 w 8414965"/>
              <a:gd name="connsiteY17" fmla="*/ 404137 h 466802"/>
              <a:gd name="connsiteX18" fmla="*/ 5608201 w 8414965"/>
              <a:gd name="connsiteY18" fmla="*/ 410947 h 466802"/>
              <a:gd name="connsiteX19" fmla="*/ 5257356 w 8414965"/>
              <a:gd name="connsiteY19" fmla="*/ 410947 h 466802"/>
              <a:gd name="connsiteX20" fmla="*/ 4906510 w 8414965"/>
              <a:gd name="connsiteY20" fmla="*/ 410947 h 466802"/>
              <a:gd name="connsiteX21" fmla="*/ 4555665 w 8414965"/>
              <a:gd name="connsiteY21" fmla="*/ 410947 h 466802"/>
              <a:gd name="connsiteX22" fmla="*/ 4204819 w 8414965"/>
              <a:gd name="connsiteY22" fmla="*/ 410947 h 466802"/>
              <a:gd name="connsiteX23" fmla="*/ 3853974 w 8414965"/>
              <a:gd name="connsiteY23" fmla="*/ 410947 h 466802"/>
              <a:gd name="connsiteX24" fmla="*/ 3503128 w 8414965"/>
              <a:gd name="connsiteY24" fmla="*/ 410947 h 466802"/>
              <a:gd name="connsiteX25" fmla="*/ 3152283 w 8414965"/>
              <a:gd name="connsiteY25" fmla="*/ 410947 h 466802"/>
              <a:gd name="connsiteX26" fmla="*/ 2823365 w 8414965"/>
              <a:gd name="connsiteY26" fmla="*/ 381187 h 466802"/>
              <a:gd name="connsiteX27" fmla="*/ 2806764 w 8414965"/>
              <a:gd name="connsiteY27" fmla="*/ 403717 h 466802"/>
              <a:gd name="connsiteX28" fmla="*/ 2806764 w 8414965"/>
              <a:gd name="connsiteY28" fmla="*/ 404137 h 466802"/>
              <a:gd name="connsiteX29" fmla="*/ 2455919 w 8414965"/>
              <a:gd name="connsiteY29" fmla="*/ 404137 h 466802"/>
              <a:gd name="connsiteX30" fmla="*/ 2105073 w 8414965"/>
              <a:gd name="connsiteY30" fmla="*/ 404137 h 466802"/>
              <a:gd name="connsiteX31" fmla="*/ 1754228 w 8414965"/>
              <a:gd name="connsiteY31" fmla="*/ 404137 h 466802"/>
              <a:gd name="connsiteX32" fmla="*/ 1403382 w 8414965"/>
              <a:gd name="connsiteY32" fmla="*/ 404137 h 466802"/>
              <a:gd name="connsiteX33" fmla="*/ 1052537 w 8414965"/>
              <a:gd name="connsiteY33" fmla="*/ 404137 h 466802"/>
              <a:gd name="connsiteX34" fmla="*/ 701691 w 8414965"/>
              <a:gd name="connsiteY34" fmla="*/ 404137 h 466802"/>
              <a:gd name="connsiteX35" fmla="*/ 350846 w 8414965"/>
              <a:gd name="connsiteY35" fmla="*/ 404137 h 466802"/>
              <a:gd name="connsiteX36" fmla="*/ 0 w 8414965"/>
              <a:gd name="connsiteY36" fmla="*/ 404137 h 466802"/>
              <a:gd name="connsiteX37" fmla="*/ 0 w 8414965"/>
              <a:gd name="connsiteY37" fmla="*/ 55855 h 466802"/>
              <a:gd name="connsiteX38" fmla="*/ 65784 w 8414965"/>
              <a:gd name="connsiteY38" fmla="*/ 586 h 466802"/>
              <a:gd name="connsiteX39" fmla="*/ 350846 w 8414965"/>
              <a:gd name="connsiteY39" fmla="*/ 55855 h 466802"/>
              <a:gd name="connsiteX40" fmla="*/ 701691 w 8414965"/>
              <a:gd name="connsiteY40" fmla="*/ 55855 h 466802"/>
              <a:gd name="connsiteX41" fmla="*/ 1052537 w 8414965"/>
              <a:gd name="connsiteY41" fmla="*/ 55855 h 466802"/>
              <a:gd name="connsiteX42" fmla="*/ 1403382 w 8414965"/>
              <a:gd name="connsiteY42" fmla="*/ 55855 h 466802"/>
              <a:gd name="connsiteX43" fmla="*/ 1469166 w 8414965"/>
              <a:gd name="connsiteY43" fmla="*/ 586 h 466802"/>
              <a:gd name="connsiteX44" fmla="*/ 1754228 w 8414965"/>
              <a:gd name="connsiteY44" fmla="*/ 55855 h 466802"/>
              <a:gd name="connsiteX45" fmla="*/ 2105073 w 8414965"/>
              <a:gd name="connsiteY45" fmla="*/ 55855 h 466802"/>
              <a:gd name="connsiteX46" fmla="*/ 2455919 w 8414965"/>
              <a:gd name="connsiteY46" fmla="*/ 55855 h 466802"/>
              <a:gd name="connsiteX47" fmla="*/ 2784836 w 8414965"/>
              <a:gd name="connsiteY47" fmla="*/ 85615 h 466802"/>
              <a:gd name="connsiteX48" fmla="*/ 2801437 w 8414965"/>
              <a:gd name="connsiteY48" fmla="*/ 63085 h 466802"/>
              <a:gd name="connsiteX49" fmla="*/ 2801437 w 8414965"/>
              <a:gd name="connsiteY49" fmla="*/ 62665 h 466802"/>
              <a:gd name="connsiteX50" fmla="*/ 2867221 w 8414965"/>
              <a:gd name="connsiteY50" fmla="*/ 7396 h 466802"/>
              <a:gd name="connsiteX51" fmla="*/ 3152283 w 8414965"/>
              <a:gd name="connsiteY51" fmla="*/ 62665 h 466802"/>
              <a:gd name="connsiteX52" fmla="*/ 3503128 w 8414965"/>
              <a:gd name="connsiteY52" fmla="*/ 62665 h 466802"/>
              <a:gd name="connsiteX53" fmla="*/ 3853974 w 8414965"/>
              <a:gd name="connsiteY53" fmla="*/ 62665 h 466802"/>
              <a:gd name="connsiteX54" fmla="*/ 4204819 w 8414965"/>
              <a:gd name="connsiteY54" fmla="*/ 62665 h 466802"/>
              <a:gd name="connsiteX55" fmla="*/ 4270603 w 8414965"/>
              <a:gd name="connsiteY55" fmla="*/ 7396 h 466802"/>
              <a:gd name="connsiteX56" fmla="*/ 4555665 w 8414965"/>
              <a:gd name="connsiteY56" fmla="*/ 62665 h 466802"/>
              <a:gd name="connsiteX57" fmla="*/ 4906510 w 8414965"/>
              <a:gd name="connsiteY57" fmla="*/ 62665 h 466802"/>
              <a:gd name="connsiteX58" fmla="*/ 5257356 w 8414965"/>
              <a:gd name="connsiteY58" fmla="*/ 62665 h 466802"/>
              <a:gd name="connsiteX59" fmla="*/ 5608201 w 8414965"/>
              <a:gd name="connsiteY59" fmla="*/ 62665 h 466802"/>
              <a:gd name="connsiteX60" fmla="*/ 5608201 w 8414965"/>
              <a:gd name="connsiteY60" fmla="*/ 55855 h 466802"/>
              <a:gd name="connsiteX61" fmla="*/ 5673985 w 8414965"/>
              <a:gd name="connsiteY61" fmla="*/ 586 h 466802"/>
              <a:gd name="connsiteX62" fmla="*/ 5959047 w 8414965"/>
              <a:gd name="connsiteY62" fmla="*/ 55855 h 466802"/>
              <a:gd name="connsiteX63" fmla="*/ 6024831 w 8414965"/>
              <a:gd name="connsiteY63" fmla="*/ 586 h 46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414965" h="466802">
                <a:moveTo>
                  <a:pt x="6024831" y="586"/>
                </a:moveTo>
                <a:cubicBezTo>
                  <a:pt x="6119851" y="-12925"/>
                  <a:pt x="6214872" y="213066"/>
                  <a:pt x="6309892" y="55855"/>
                </a:cubicBezTo>
                <a:cubicBezTo>
                  <a:pt x="6426841" y="-137635"/>
                  <a:pt x="6543789" y="249345"/>
                  <a:pt x="6660738" y="55855"/>
                </a:cubicBezTo>
                <a:cubicBezTo>
                  <a:pt x="6777686" y="-137635"/>
                  <a:pt x="6894635" y="249345"/>
                  <a:pt x="7011583" y="55855"/>
                </a:cubicBezTo>
                <a:cubicBezTo>
                  <a:pt x="7033511" y="19576"/>
                  <a:pt x="7055439" y="3703"/>
                  <a:pt x="7077367" y="586"/>
                </a:cubicBezTo>
                <a:cubicBezTo>
                  <a:pt x="7172388" y="-12925"/>
                  <a:pt x="7267408" y="213066"/>
                  <a:pt x="7362429" y="55855"/>
                </a:cubicBezTo>
                <a:cubicBezTo>
                  <a:pt x="7479377" y="-137635"/>
                  <a:pt x="7596326" y="249345"/>
                  <a:pt x="7713274" y="55855"/>
                </a:cubicBezTo>
                <a:cubicBezTo>
                  <a:pt x="7830223" y="-137635"/>
                  <a:pt x="7947171" y="249345"/>
                  <a:pt x="8064120" y="55855"/>
                </a:cubicBezTo>
                <a:cubicBezTo>
                  <a:pt x="8181068" y="-137635"/>
                  <a:pt x="8298017" y="249345"/>
                  <a:pt x="8414965" y="55855"/>
                </a:cubicBezTo>
                <a:lnTo>
                  <a:pt x="8414965" y="404137"/>
                </a:lnTo>
                <a:cubicBezTo>
                  <a:pt x="8298017" y="597627"/>
                  <a:pt x="8181068" y="210647"/>
                  <a:pt x="8064120" y="404137"/>
                </a:cubicBezTo>
                <a:cubicBezTo>
                  <a:pt x="7947171" y="597627"/>
                  <a:pt x="7830223" y="210647"/>
                  <a:pt x="7713274" y="404137"/>
                </a:cubicBezTo>
                <a:cubicBezTo>
                  <a:pt x="7596326" y="597627"/>
                  <a:pt x="7479377" y="210647"/>
                  <a:pt x="7362429" y="404137"/>
                </a:cubicBezTo>
                <a:cubicBezTo>
                  <a:pt x="7245480" y="597627"/>
                  <a:pt x="7128532" y="210647"/>
                  <a:pt x="7011583" y="404137"/>
                </a:cubicBezTo>
                <a:cubicBezTo>
                  <a:pt x="6894635" y="597627"/>
                  <a:pt x="6777686" y="210647"/>
                  <a:pt x="6660738" y="404137"/>
                </a:cubicBezTo>
                <a:cubicBezTo>
                  <a:pt x="6543789" y="597627"/>
                  <a:pt x="6426841" y="210647"/>
                  <a:pt x="6309892" y="404137"/>
                </a:cubicBezTo>
                <a:cubicBezTo>
                  <a:pt x="6192944" y="597627"/>
                  <a:pt x="6075995" y="210647"/>
                  <a:pt x="5959047" y="404137"/>
                </a:cubicBezTo>
                <a:cubicBezTo>
                  <a:pt x="5842098" y="597627"/>
                  <a:pt x="5725150" y="210647"/>
                  <a:pt x="5608201" y="404137"/>
                </a:cubicBezTo>
                <a:lnTo>
                  <a:pt x="5608201" y="410947"/>
                </a:lnTo>
                <a:cubicBezTo>
                  <a:pt x="5491253" y="604437"/>
                  <a:pt x="5374304" y="217457"/>
                  <a:pt x="5257356" y="410947"/>
                </a:cubicBezTo>
                <a:cubicBezTo>
                  <a:pt x="5140407" y="604437"/>
                  <a:pt x="5023459" y="217457"/>
                  <a:pt x="4906510" y="410947"/>
                </a:cubicBezTo>
                <a:cubicBezTo>
                  <a:pt x="4789562" y="604437"/>
                  <a:pt x="4672613" y="217457"/>
                  <a:pt x="4555665" y="410947"/>
                </a:cubicBezTo>
                <a:cubicBezTo>
                  <a:pt x="4438716" y="604437"/>
                  <a:pt x="4321768" y="217457"/>
                  <a:pt x="4204819" y="410947"/>
                </a:cubicBezTo>
                <a:cubicBezTo>
                  <a:pt x="4087871" y="604437"/>
                  <a:pt x="3970922" y="217457"/>
                  <a:pt x="3853974" y="410947"/>
                </a:cubicBezTo>
                <a:cubicBezTo>
                  <a:pt x="3737025" y="604437"/>
                  <a:pt x="3620077" y="217457"/>
                  <a:pt x="3503128" y="410947"/>
                </a:cubicBezTo>
                <a:cubicBezTo>
                  <a:pt x="3386180" y="604437"/>
                  <a:pt x="3269231" y="217457"/>
                  <a:pt x="3152283" y="410947"/>
                </a:cubicBezTo>
                <a:cubicBezTo>
                  <a:pt x="3042644" y="592344"/>
                  <a:pt x="2933005" y="263562"/>
                  <a:pt x="2823365" y="381187"/>
                </a:cubicBezTo>
                <a:lnTo>
                  <a:pt x="2806764" y="403717"/>
                </a:lnTo>
                <a:lnTo>
                  <a:pt x="2806764" y="404137"/>
                </a:lnTo>
                <a:cubicBezTo>
                  <a:pt x="2689816" y="597627"/>
                  <a:pt x="2572867" y="210647"/>
                  <a:pt x="2455919" y="404137"/>
                </a:cubicBezTo>
                <a:cubicBezTo>
                  <a:pt x="2338970" y="597627"/>
                  <a:pt x="2222022" y="210647"/>
                  <a:pt x="2105073" y="404137"/>
                </a:cubicBezTo>
                <a:cubicBezTo>
                  <a:pt x="1988125" y="597627"/>
                  <a:pt x="1871176" y="210647"/>
                  <a:pt x="1754228" y="404137"/>
                </a:cubicBezTo>
                <a:cubicBezTo>
                  <a:pt x="1637279" y="597627"/>
                  <a:pt x="1520331" y="210647"/>
                  <a:pt x="1403382" y="404137"/>
                </a:cubicBezTo>
                <a:cubicBezTo>
                  <a:pt x="1286434" y="597627"/>
                  <a:pt x="1169485" y="210647"/>
                  <a:pt x="1052537" y="404137"/>
                </a:cubicBezTo>
                <a:cubicBezTo>
                  <a:pt x="935588" y="597627"/>
                  <a:pt x="818640" y="210647"/>
                  <a:pt x="701691" y="404137"/>
                </a:cubicBezTo>
                <a:cubicBezTo>
                  <a:pt x="584743" y="597627"/>
                  <a:pt x="467794" y="210647"/>
                  <a:pt x="350846" y="404137"/>
                </a:cubicBezTo>
                <a:cubicBezTo>
                  <a:pt x="233897" y="597627"/>
                  <a:pt x="116949" y="210647"/>
                  <a:pt x="0" y="404137"/>
                </a:cubicBezTo>
                <a:lnTo>
                  <a:pt x="0" y="55855"/>
                </a:lnTo>
                <a:cubicBezTo>
                  <a:pt x="21928" y="19576"/>
                  <a:pt x="43856" y="3703"/>
                  <a:pt x="65784" y="586"/>
                </a:cubicBezTo>
                <a:cubicBezTo>
                  <a:pt x="160805" y="-12925"/>
                  <a:pt x="255825" y="213066"/>
                  <a:pt x="350846" y="55855"/>
                </a:cubicBezTo>
                <a:cubicBezTo>
                  <a:pt x="467794" y="-137635"/>
                  <a:pt x="584743" y="249345"/>
                  <a:pt x="701691" y="55855"/>
                </a:cubicBezTo>
                <a:cubicBezTo>
                  <a:pt x="818640" y="-137635"/>
                  <a:pt x="935588" y="249345"/>
                  <a:pt x="1052537" y="55855"/>
                </a:cubicBezTo>
                <a:cubicBezTo>
                  <a:pt x="1169485" y="-137635"/>
                  <a:pt x="1286434" y="249345"/>
                  <a:pt x="1403382" y="55855"/>
                </a:cubicBezTo>
                <a:cubicBezTo>
                  <a:pt x="1425310" y="19576"/>
                  <a:pt x="1447238" y="3703"/>
                  <a:pt x="1469166" y="586"/>
                </a:cubicBezTo>
                <a:cubicBezTo>
                  <a:pt x="1564187" y="-12925"/>
                  <a:pt x="1659207" y="213066"/>
                  <a:pt x="1754228" y="55855"/>
                </a:cubicBezTo>
                <a:cubicBezTo>
                  <a:pt x="1871176" y="-137635"/>
                  <a:pt x="1988125" y="249345"/>
                  <a:pt x="2105073" y="55855"/>
                </a:cubicBezTo>
                <a:cubicBezTo>
                  <a:pt x="2222022" y="-137635"/>
                  <a:pt x="2338970" y="249345"/>
                  <a:pt x="2455919" y="55855"/>
                </a:cubicBezTo>
                <a:cubicBezTo>
                  <a:pt x="2565558" y="-125542"/>
                  <a:pt x="2675197" y="203240"/>
                  <a:pt x="2784836" y="85615"/>
                </a:cubicBezTo>
                <a:lnTo>
                  <a:pt x="2801437" y="63085"/>
                </a:lnTo>
                <a:lnTo>
                  <a:pt x="2801437" y="62665"/>
                </a:lnTo>
                <a:cubicBezTo>
                  <a:pt x="2823365" y="26386"/>
                  <a:pt x="2845293" y="10513"/>
                  <a:pt x="2867221" y="7396"/>
                </a:cubicBezTo>
                <a:cubicBezTo>
                  <a:pt x="2962242" y="-6115"/>
                  <a:pt x="3057262" y="219876"/>
                  <a:pt x="3152283" y="62665"/>
                </a:cubicBezTo>
                <a:cubicBezTo>
                  <a:pt x="3269231" y="-130825"/>
                  <a:pt x="3386180" y="256155"/>
                  <a:pt x="3503128" y="62665"/>
                </a:cubicBezTo>
                <a:cubicBezTo>
                  <a:pt x="3620077" y="-130825"/>
                  <a:pt x="3737025" y="256155"/>
                  <a:pt x="3853974" y="62665"/>
                </a:cubicBezTo>
                <a:cubicBezTo>
                  <a:pt x="3970922" y="-130825"/>
                  <a:pt x="4087871" y="256155"/>
                  <a:pt x="4204819" y="62665"/>
                </a:cubicBezTo>
                <a:cubicBezTo>
                  <a:pt x="4226747" y="26386"/>
                  <a:pt x="4248675" y="10513"/>
                  <a:pt x="4270603" y="7396"/>
                </a:cubicBezTo>
                <a:cubicBezTo>
                  <a:pt x="4365624" y="-6115"/>
                  <a:pt x="4460644" y="219876"/>
                  <a:pt x="4555665" y="62665"/>
                </a:cubicBezTo>
                <a:cubicBezTo>
                  <a:pt x="4672613" y="-130825"/>
                  <a:pt x="4789562" y="256155"/>
                  <a:pt x="4906510" y="62665"/>
                </a:cubicBezTo>
                <a:cubicBezTo>
                  <a:pt x="5023459" y="-130825"/>
                  <a:pt x="5140407" y="256155"/>
                  <a:pt x="5257356" y="62665"/>
                </a:cubicBezTo>
                <a:cubicBezTo>
                  <a:pt x="5374304" y="-130825"/>
                  <a:pt x="5491253" y="256155"/>
                  <a:pt x="5608201" y="62665"/>
                </a:cubicBezTo>
                <a:lnTo>
                  <a:pt x="5608201" y="55855"/>
                </a:lnTo>
                <a:cubicBezTo>
                  <a:pt x="5630129" y="19576"/>
                  <a:pt x="5652057" y="3703"/>
                  <a:pt x="5673985" y="586"/>
                </a:cubicBezTo>
                <a:cubicBezTo>
                  <a:pt x="5769006" y="-12925"/>
                  <a:pt x="5864026" y="213066"/>
                  <a:pt x="5959047" y="55855"/>
                </a:cubicBezTo>
                <a:cubicBezTo>
                  <a:pt x="5980975" y="19576"/>
                  <a:pt x="6002903" y="3703"/>
                  <a:pt x="6024831" y="586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94" name="그림 193">
            <a:extLst>
              <a:ext uri="{FF2B5EF4-FFF2-40B4-BE49-F238E27FC236}">
                <a16:creationId xmlns:a16="http://schemas.microsoft.com/office/drawing/2014/main" id="{00C45349-B043-F042-8BC1-CBC481743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8297" y="3130988"/>
            <a:ext cx="2673485" cy="2181925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BD1E24AD-FF1A-A6B1-7119-652C87C281BE}"/>
              </a:ext>
            </a:extLst>
          </p:cNvPr>
          <p:cNvSpPr txBox="1"/>
          <p:nvPr/>
        </p:nvSpPr>
        <p:spPr>
          <a:xfrm rot="16200000">
            <a:off x="-362181" y="3970049"/>
            <a:ext cx="106311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Abadi" panose="020B0604020104020204" pitchFamily="34" charset="0"/>
                <a:ea typeface="KoPubWorld돋움체 Medium" panose="00000600000000000000" pitchFamily="2" charset="-127"/>
              </a:rPr>
              <a:t>주택침수 신고 건수</a:t>
            </a:r>
            <a:endParaRPr lang="en-US" altLang="ko-KR" sz="900" dirty="0">
              <a:latin typeface="Abadi" panose="020B0604020104020204" pitchFamily="34" charset="0"/>
              <a:ea typeface="KoPubWorld돋움체 Medium" panose="00000600000000000000" pitchFamily="2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D9FC8DF-B813-6CA2-EA2B-9CC28033290C}"/>
              </a:ext>
            </a:extLst>
          </p:cNvPr>
          <p:cNvSpPr txBox="1"/>
          <p:nvPr/>
        </p:nvSpPr>
        <p:spPr>
          <a:xfrm>
            <a:off x="482024" y="2984355"/>
            <a:ext cx="255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 신고 건수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632FF36-B3EF-9379-15E2-A0B0B90447A0}"/>
              </a:ext>
            </a:extLst>
          </p:cNvPr>
          <p:cNvSpPr/>
          <p:nvPr/>
        </p:nvSpPr>
        <p:spPr>
          <a:xfrm>
            <a:off x="4205099" y="3087100"/>
            <a:ext cx="1033934" cy="16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ㅌ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50D4A01-B410-A605-62F6-72F08B85217E}"/>
              </a:ext>
            </a:extLst>
          </p:cNvPr>
          <p:cNvSpPr txBox="1"/>
          <p:nvPr/>
        </p:nvSpPr>
        <p:spPr>
          <a:xfrm>
            <a:off x="531251" y="5465305"/>
            <a:ext cx="5564133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→  집중호우 및 침수 피해가 증가하고 있음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→  이상기후 중 집중호우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침수 피해 발생에 대한 선제적 대응 필요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96B56-EBFB-C61C-8AB4-938D01997D23}"/>
              </a:ext>
            </a:extLst>
          </p:cNvPr>
          <p:cNvSpPr txBox="1"/>
          <p:nvPr/>
        </p:nvSpPr>
        <p:spPr>
          <a:xfrm>
            <a:off x="228600" y="273701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연구의 필요성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5BC5F-63A2-7BCF-3048-6570664C9158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01.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분석개요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C0042-5586-C13D-087A-1DC25B033E19}"/>
              </a:ext>
            </a:extLst>
          </p:cNvPr>
          <p:cNvSpPr txBox="1"/>
          <p:nvPr/>
        </p:nvSpPr>
        <p:spPr>
          <a:xfrm>
            <a:off x="351036" y="898406"/>
            <a:ext cx="637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ln>
                  <a:solidFill>
                    <a:schemeClr val="tx1"/>
                  </a:solidFill>
                </a:ln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연간침수 신고 건수 증가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F612D1-B728-9E5E-C2CE-BFFE9D728883}"/>
              </a:ext>
            </a:extLst>
          </p:cNvPr>
          <p:cNvSpPr txBox="1"/>
          <p:nvPr/>
        </p:nvSpPr>
        <p:spPr>
          <a:xfrm>
            <a:off x="6436724" y="898406"/>
            <a:ext cx="374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이상기후에 의한 도심침수 피해 심화</a:t>
            </a:r>
            <a:endParaRPr lang="en-US" altLang="ko-KR" kern="0" dirty="0">
              <a:ln>
                <a:solidFill>
                  <a:schemeClr val="tx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E6453E-9C39-356C-72ED-CEDFB6F72ACB}"/>
              </a:ext>
            </a:extLst>
          </p:cNvPr>
          <p:cNvSpPr/>
          <p:nvPr/>
        </p:nvSpPr>
        <p:spPr>
          <a:xfrm>
            <a:off x="6343245" y="944316"/>
            <a:ext cx="62962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D9DA4-6271-41C9-6EE8-80FDA680060C}"/>
              </a:ext>
            </a:extLst>
          </p:cNvPr>
          <p:cNvSpPr/>
          <p:nvPr/>
        </p:nvSpPr>
        <p:spPr>
          <a:xfrm>
            <a:off x="545650" y="3253685"/>
            <a:ext cx="2495237" cy="184095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BD9444-647D-301C-31D6-927B6C601830}"/>
              </a:ext>
            </a:extLst>
          </p:cNvPr>
          <p:cNvSpPr txBox="1"/>
          <p:nvPr/>
        </p:nvSpPr>
        <p:spPr>
          <a:xfrm>
            <a:off x="3132757" y="2968349"/>
            <a:ext cx="2718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집중호우 발생 건수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469CCB-7F4F-926E-B16C-3E3C9C59EE09}"/>
              </a:ext>
            </a:extLst>
          </p:cNvPr>
          <p:cNvSpPr/>
          <p:nvPr/>
        </p:nvSpPr>
        <p:spPr>
          <a:xfrm>
            <a:off x="3125642" y="4012366"/>
            <a:ext cx="45719" cy="40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ㅌ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6ED9DE-0028-BC30-F940-B0246A8D1CA0}"/>
              </a:ext>
            </a:extLst>
          </p:cNvPr>
          <p:cNvSpPr/>
          <p:nvPr/>
        </p:nvSpPr>
        <p:spPr>
          <a:xfrm>
            <a:off x="4327442" y="5221530"/>
            <a:ext cx="810444" cy="151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ㅌ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23EA1-7A1F-7522-7197-93C7159A167B}"/>
              </a:ext>
            </a:extLst>
          </p:cNvPr>
          <p:cNvSpPr txBox="1"/>
          <p:nvPr/>
        </p:nvSpPr>
        <p:spPr>
          <a:xfrm rot="16200000">
            <a:off x="2555819" y="3901120"/>
            <a:ext cx="12009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Abadi" panose="020B0604020104020204" pitchFamily="34" charset="0"/>
                <a:ea typeface="KoPubWorld돋움체 Medium" panose="00000600000000000000" pitchFamily="2" charset="-127"/>
              </a:rPr>
              <a:t>집중호우 발생 건수</a:t>
            </a:r>
            <a:endParaRPr lang="en-US" altLang="ko-KR" sz="900" dirty="0">
              <a:latin typeface="Abadi" panose="020B0604020104020204" pitchFamily="34" charset="0"/>
              <a:ea typeface="KoPubWorld돋움체 Medium" panose="00000600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132AA9B-A9DA-7587-DBC5-FF214C5A1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40" y="3262881"/>
            <a:ext cx="335841" cy="422647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2E9C9951-A5B5-8785-4175-EA5BD924378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95" y="2412818"/>
            <a:ext cx="1717135" cy="1073208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A2E01E-8C3A-3B81-5188-1290A25D5D97}"/>
              </a:ext>
            </a:extLst>
          </p:cNvPr>
          <p:cNvCxnSpPr>
            <a:cxnSpLocks/>
          </p:cNvCxnSpPr>
          <p:nvPr/>
        </p:nvCxnSpPr>
        <p:spPr>
          <a:xfrm>
            <a:off x="7382246" y="3123994"/>
            <a:ext cx="520564" cy="1201374"/>
          </a:xfrm>
          <a:prstGeom prst="line">
            <a:avLst/>
          </a:prstGeom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5D1140-E785-F853-2DE0-0A188A8BA171}"/>
              </a:ext>
            </a:extLst>
          </p:cNvPr>
          <p:cNvCxnSpPr>
            <a:cxnSpLocks/>
          </p:cNvCxnSpPr>
          <p:nvPr/>
        </p:nvCxnSpPr>
        <p:spPr>
          <a:xfrm>
            <a:off x="9546984" y="2720927"/>
            <a:ext cx="1423387" cy="172422"/>
          </a:xfrm>
          <a:prstGeom prst="line">
            <a:avLst/>
          </a:prstGeom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>
            <a:extLst>
              <a:ext uri="{FF2B5EF4-FFF2-40B4-BE49-F238E27FC236}">
                <a16:creationId xmlns:a16="http://schemas.microsoft.com/office/drawing/2014/main" id="{6C3CC214-4F3D-D838-59EA-A8DFE016577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7769" y1="59471" x2="76494" y2="43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41" y="2176975"/>
            <a:ext cx="1774666" cy="160497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F3D3C3E-4CB4-D788-E51D-F3516BD75FDB}"/>
              </a:ext>
            </a:extLst>
          </p:cNvPr>
          <p:cNvCxnSpPr>
            <a:cxnSpLocks/>
          </p:cNvCxnSpPr>
          <p:nvPr/>
        </p:nvCxnSpPr>
        <p:spPr>
          <a:xfrm flipV="1">
            <a:off x="7440134" y="4559738"/>
            <a:ext cx="1115521" cy="526248"/>
          </a:xfrm>
          <a:prstGeom prst="line">
            <a:avLst/>
          </a:prstGeom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748714E8-7900-13BD-A8BD-CD5269ABEE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45" y="4440354"/>
            <a:ext cx="1837981" cy="153165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871836-7163-6C10-6717-6DD18E7E5585}"/>
              </a:ext>
            </a:extLst>
          </p:cNvPr>
          <p:cNvCxnSpPr>
            <a:cxnSpLocks/>
          </p:cNvCxnSpPr>
          <p:nvPr/>
        </p:nvCxnSpPr>
        <p:spPr>
          <a:xfrm>
            <a:off x="9404527" y="4464269"/>
            <a:ext cx="884887" cy="768995"/>
          </a:xfrm>
          <a:prstGeom prst="line">
            <a:avLst/>
          </a:prstGeom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그림 137">
            <a:extLst>
              <a:ext uri="{FF2B5EF4-FFF2-40B4-BE49-F238E27FC236}">
                <a16:creationId xmlns:a16="http://schemas.microsoft.com/office/drawing/2014/main" id="{6C52BEA6-8086-2BC4-A852-80F3A9DDB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743" y="4550480"/>
            <a:ext cx="2443257" cy="23075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CDA63A6-7055-F62C-5F8E-2116F8B24F91}"/>
              </a:ext>
            </a:extLst>
          </p:cNvPr>
          <p:cNvSpPr txBox="1"/>
          <p:nvPr/>
        </p:nvSpPr>
        <p:spPr>
          <a:xfrm>
            <a:off x="228599" y="1468111"/>
            <a:ext cx="53149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동아일보에서 조사한 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2006~2022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년 서울시 침수 신고 건수에 따르면 상위 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5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 구</a:t>
            </a:r>
            <a:endParaRPr lang="en-US" altLang="ko-KR" sz="1200" b="0" i="0" dirty="0">
              <a:solidFill>
                <a:sysClr val="windowText" lastClr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서초구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관악구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양천구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동작구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영등포구</a:t>
            </a:r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연도별 침수 신고 빈도가 증가함</a:t>
            </a:r>
          </a:p>
          <a:p>
            <a:endParaRPr lang="ko-KR" altLang="en-US" sz="1200" b="0" i="0" dirty="0">
              <a:solidFill>
                <a:sysClr val="windowText" lastClr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b="0" i="0" dirty="0">
                <a:solidFill>
                  <a:sysClr val="windowText" lastClr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해당 구의 연간 집중호우 발생 건수를 조사한 결과 발생 건수 또한 매년 증가함</a:t>
            </a:r>
            <a:endParaRPr lang="en-US" altLang="ko-KR" sz="1200" b="0" i="0" dirty="0">
              <a:solidFill>
                <a:sysClr val="windowText" lastClr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sz="12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아래 표는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서울 주택 침수 신고 상위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5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 구의 연도별 침수 신고 건수와 집중호우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발생 건수임 </a:t>
            </a:r>
            <a:endParaRPr lang="en-US" altLang="ko-KR" sz="12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724BCF-ABC1-0782-FAD2-004060CA2FE1}"/>
              </a:ext>
            </a:extLst>
          </p:cNvPr>
          <p:cNvSpPr/>
          <p:nvPr/>
        </p:nvSpPr>
        <p:spPr>
          <a:xfrm>
            <a:off x="287380" y="944316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F6310DD-D4C3-C983-B9FF-FA6AFD566FB5}"/>
              </a:ext>
            </a:extLst>
          </p:cNvPr>
          <p:cNvCxnSpPr>
            <a:cxnSpLocks/>
          </p:cNvCxnSpPr>
          <p:nvPr/>
        </p:nvCxnSpPr>
        <p:spPr>
          <a:xfrm flipH="1" flipV="1">
            <a:off x="8522849" y="4588307"/>
            <a:ext cx="271503" cy="908529"/>
          </a:xfrm>
          <a:prstGeom prst="line">
            <a:avLst/>
          </a:prstGeom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E63D74-CC3A-151D-E864-F5CE9F9C33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922" y="5048902"/>
            <a:ext cx="2080069" cy="14513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76D65D-CBBF-DE33-2863-F1D55B48DA5F}"/>
              </a:ext>
            </a:extLst>
          </p:cNvPr>
          <p:cNvSpPr txBox="1"/>
          <p:nvPr/>
        </p:nvSpPr>
        <p:spPr>
          <a:xfrm>
            <a:off x="6406207" y="2063739"/>
            <a:ext cx="1752503" cy="584775"/>
          </a:xfrm>
          <a:prstGeom prst="rect">
            <a:avLst/>
          </a:prstGeom>
          <a:solidFill>
            <a:schemeClr val="bg1"/>
          </a:solidFill>
          <a:ln>
            <a:solidFill>
              <a:srgbClr val="081F4A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 b="1">
                <a:latin typeface="+mn-ea"/>
              </a:defRPr>
            </a:lvl1pPr>
          </a:lstStyle>
          <a:p>
            <a:pPr algn="ctr"/>
            <a:r>
              <a:rPr lang="ko-KR" altLang="en-US" sz="1200" b="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하천 변 산책하던 </a:t>
            </a:r>
            <a:r>
              <a:rPr lang="en-US" altLang="ko-KR" sz="1200" b="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70</a:t>
            </a:r>
            <a:r>
              <a:rPr lang="ko-KR" altLang="en-US" sz="1200" b="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대 </a:t>
            </a:r>
            <a:endParaRPr lang="en-US" altLang="ko-KR" sz="1200" b="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200" b="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남성 하천에 휩쓸려 사망</a:t>
            </a:r>
            <a:endParaRPr lang="en-US" altLang="ko-KR" sz="1200" b="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/>
            <a:r>
              <a:rPr lang="ko-KR" altLang="en-US" sz="800" b="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출처 </a:t>
            </a:r>
            <a:r>
              <a:rPr lang="en-US" altLang="ko-KR" sz="800" b="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MBC</a:t>
            </a:r>
            <a:r>
              <a:rPr lang="ko-KR" altLang="en-US" sz="800" b="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뉴스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0F5B8A-0405-1819-7B10-E83E4BA98932}"/>
              </a:ext>
            </a:extLst>
          </p:cNvPr>
          <p:cNvSpPr txBox="1"/>
          <p:nvPr/>
        </p:nvSpPr>
        <p:spPr>
          <a:xfrm>
            <a:off x="10182169" y="5160964"/>
            <a:ext cx="1790936" cy="584775"/>
          </a:xfrm>
          <a:prstGeom prst="rect">
            <a:avLst/>
          </a:prstGeom>
          <a:solidFill>
            <a:schemeClr val="bg1"/>
          </a:solidFill>
          <a:ln>
            <a:solidFill>
              <a:srgbClr val="081F4A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b="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지하주차장</a:t>
            </a:r>
            <a:r>
              <a:rPr lang="en-US" altLang="ko-KR" dirty="0"/>
              <a:t>, </a:t>
            </a:r>
            <a:r>
              <a:rPr lang="ko-KR" altLang="en-US" dirty="0"/>
              <a:t>맨홀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서초구서만 </a:t>
            </a:r>
            <a:r>
              <a:rPr lang="en-US" altLang="ko-KR" dirty="0"/>
              <a:t>4</a:t>
            </a:r>
            <a:r>
              <a:rPr lang="ko-KR" altLang="en-US" dirty="0"/>
              <a:t>명 실종</a:t>
            </a:r>
            <a:endParaRPr lang="en-US" altLang="ko-KR" dirty="0"/>
          </a:p>
          <a:p>
            <a:pPr algn="r"/>
            <a:r>
              <a:rPr lang="ko-KR" altLang="en-US" sz="800" dirty="0"/>
              <a:t>출처 동아일보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D9F242-79A0-009A-18A4-6D6E4B1198D7}"/>
              </a:ext>
            </a:extLst>
          </p:cNvPr>
          <p:cNvSpPr txBox="1"/>
          <p:nvPr/>
        </p:nvSpPr>
        <p:spPr>
          <a:xfrm>
            <a:off x="7235132" y="5941765"/>
            <a:ext cx="2575434" cy="584775"/>
          </a:xfrm>
          <a:prstGeom prst="rect">
            <a:avLst/>
          </a:prstGeom>
          <a:solidFill>
            <a:schemeClr val="bg1"/>
          </a:solidFill>
          <a:ln>
            <a:solidFill>
              <a:srgbClr val="081F4A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b="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침수로 갇혀 신고했지만</a:t>
            </a:r>
            <a:r>
              <a:rPr lang="en-US" altLang="ko-KR" dirty="0"/>
              <a:t>… </a:t>
            </a:r>
          </a:p>
          <a:p>
            <a:r>
              <a:rPr lang="ko-KR" altLang="en-US" dirty="0"/>
              <a:t>서울 </a:t>
            </a:r>
            <a:r>
              <a:rPr lang="ko-KR" altLang="en-US" dirty="0" err="1"/>
              <a:t>반지하</a:t>
            </a:r>
            <a:r>
              <a:rPr lang="ko-KR" altLang="en-US" dirty="0"/>
              <a:t> 일가족 </a:t>
            </a:r>
            <a:r>
              <a:rPr lang="en-US" altLang="ko-KR" dirty="0"/>
              <a:t>3</a:t>
            </a:r>
            <a:r>
              <a:rPr lang="ko-KR" altLang="en-US" dirty="0"/>
              <a:t>명 참변</a:t>
            </a:r>
            <a:endParaRPr lang="en-US" altLang="ko-KR" dirty="0"/>
          </a:p>
          <a:p>
            <a:pPr algn="r"/>
            <a:r>
              <a:rPr lang="ko-KR" altLang="en-US" sz="800" dirty="0"/>
              <a:t>출처 조선일보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67F2ED-A382-3EE1-CBEF-3141B931161B}"/>
              </a:ext>
            </a:extLst>
          </p:cNvPr>
          <p:cNvSpPr txBox="1"/>
          <p:nvPr/>
        </p:nvSpPr>
        <p:spPr>
          <a:xfrm>
            <a:off x="6436724" y="5255372"/>
            <a:ext cx="1591772" cy="584775"/>
          </a:xfrm>
          <a:prstGeom prst="rect">
            <a:avLst/>
          </a:prstGeom>
          <a:solidFill>
            <a:schemeClr val="bg1"/>
          </a:solidFill>
          <a:ln>
            <a:solidFill>
              <a:srgbClr val="081F4A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b="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관악구 </a:t>
            </a:r>
            <a:r>
              <a:rPr lang="ko-KR" altLang="en-US" dirty="0" err="1"/>
              <a:t>도림천</a:t>
            </a:r>
            <a:r>
              <a:rPr lang="ko-KR" altLang="en-US" dirty="0"/>
              <a:t> 범람</a:t>
            </a:r>
            <a:r>
              <a:rPr lang="en-US" altLang="ko-KR" dirty="0"/>
              <a:t>…</a:t>
            </a:r>
            <a:r>
              <a:rPr lang="ko-KR" altLang="en-US" dirty="0"/>
              <a:t>산사태 경보도 발령</a:t>
            </a:r>
            <a:endParaRPr lang="en-US" altLang="ko-KR" dirty="0"/>
          </a:p>
          <a:p>
            <a:pPr algn="r"/>
            <a:r>
              <a:rPr lang="ko-KR" altLang="en-US" sz="800" dirty="0"/>
              <a:t>출처 연합뉴스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5A4DBB-A137-6A41-38E2-27717FEBAA22}"/>
              </a:ext>
            </a:extLst>
          </p:cNvPr>
          <p:cNvSpPr txBox="1"/>
          <p:nvPr/>
        </p:nvSpPr>
        <p:spPr>
          <a:xfrm>
            <a:off x="10116221" y="1959436"/>
            <a:ext cx="1980861" cy="584775"/>
          </a:xfrm>
          <a:prstGeom prst="rect">
            <a:avLst/>
          </a:prstGeom>
          <a:solidFill>
            <a:schemeClr val="bg1"/>
          </a:solidFill>
          <a:ln>
            <a:solidFill>
              <a:srgbClr val="081F4A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b="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이틀 폭우에 침수차량 </a:t>
            </a:r>
            <a:r>
              <a:rPr lang="en-US" altLang="ko-KR" dirty="0"/>
              <a:t>479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en-US" altLang="ko-KR" dirty="0"/>
              <a:t>… </a:t>
            </a:r>
            <a:r>
              <a:rPr lang="ko-KR" altLang="en-US" dirty="0"/>
              <a:t>손보사 비상</a:t>
            </a:r>
            <a:endParaRPr lang="en-US" altLang="ko-KR" dirty="0"/>
          </a:p>
          <a:p>
            <a:pPr algn="r"/>
            <a:r>
              <a:rPr lang="ko-KR" altLang="en-US" sz="700" dirty="0"/>
              <a:t>출처 전자신문</a:t>
            </a:r>
          </a:p>
        </p:txBody>
      </p:sp>
    </p:spTree>
    <p:extLst>
      <p:ext uri="{BB962C8B-B14F-4D97-AF65-F5344CB8AC3E}">
        <p14:creationId xmlns:p14="http://schemas.microsoft.com/office/powerpoint/2010/main" val="183324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305C0F5-1375-AC52-43D2-E40FE4908BC0}"/>
              </a:ext>
            </a:extLst>
          </p:cNvPr>
          <p:cNvSpPr/>
          <p:nvPr/>
        </p:nvSpPr>
        <p:spPr>
          <a:xfrm>
            <a:off x="2113259" y="5118197"/>
            <a:ext cx="4099967" cy="3780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AD527E-14BD-2737-1839-36590D17FF6A}"/>
              </a:ext>
            </a:extLst>
          </p:cNvPr>
          <p:cNvSpPr/>
          <p:nvPr/>
        </p:nvSpPr>
        <p:spPr>
          <a:xfrm>
            <a:off x="7026623" y="5118197"/>
            <a:ext cx="4867043" cy="6751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C2B269-7119-4D0D-C454-0D6795CA6E60}"/>
              </a:ext>
            </a:extLst>
          </p:cNvPr>
          <p:cNvSpPr/>
          <p:nvPr/>
        </p:nvSpPr>
        <p:spPr>
          <a:xfrm>
            <a:off x="3997195" y="5192996"/>
            <a:ext cx="2130704" cy="195352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CE7891-63F8-E420-DBE3-E42AAA524BE2}"/>
              </a:ext>
            </a:extLst>
          </p:cNvPr>
          <p:cNvSpPr/>
          <p:nvPr/>
        </p:nvSpPr>
        <p:spPr>
          <a:xfrm>
            <a:off x="7810789" y="5508943"/>
            <a:ext cx="2130704" cy="195352"/>
          </a:xfrm>
          <a:prstGeom prst="rect">
            <a:avLst/>
          </a:prstGeom>
          <a:solidFill>
            <a:srgbClr val="FFFC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1C66B5-1C32-4202-5491-CBF112FBD7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473" y="2047348"/>
            <a:ext cx="4342527" cy="3070849"/>
          </a:xfrm>
          <a:prstGeom prst="rect">
            <a:avLst/>
          </a:prstGeom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640F39A9-948F-9B0C-0079-59745676D4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2" t="21443" r="33238" b="14723"/>
          <a:stretch/>
        </p:blipFill>
        <p:spPr>
          <a:xfrm>
            <a:off x="646823" y="2117486"/>
            <a:ext cx="3516420" cy="2854375"/>
          </a:xfrm>
          <a:prstGeom prst="rect">
            <a:avLst/>
          </a:prstGeom>
        </p:spPr>
      </p:pic>
      <p:pic>
        <p:nvPicPr>
          <p:cNvPr id="20" name="그림 19" descr="지도, 스케치이(가) 표시된 사진&#10;&#10;자동 생성된 설명">
            <a:extLst>
              <a:ext uri="{FF2B5EF4-FFF2-40B4-BE49-F238E27FC236}">
                <a16:creationId xmlns:a16="http://schemas.microsoft.com/office/drawing/2014/main" id="{B2C2F09B-A187-AAA0-5886-F0734C5BD6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3074" r="15557" b="10701"/>
          <a:stretch/>
        </p:blipFill>
        <p:spPr>
          <a:xfrm>
            <a:off x="4452959" y="2245388"/>
            <a:ext cx="3512503" cy="2743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AADA83-FCCF-3C6E-5B42-6861A0A80C5B}"/>
              </a:ext>
            </a:extLst>
          </p:cNvPr>
          <p:cNvSpPr txBox="1"/>
          <p:nvPr/>
        </p:nvSpPr>
        <p:spPr>
          <a:xfrm>
            <a:off x="692747" y="1792903"/>
            <a:ext cx="320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서울시 누적 강수량 상위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5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 구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21EEA-995F-A536-9DB1-0BF7815F7441}"/>
              </a:ext>
            </a:extLst>
          </p:cNvPr>
          <p:cNvSpPr txBox="1"/>
          <p:nvPr/>
        </p:nvSpPr>
        <p:spPr>
          <a:xfrm>
            <a:off x="4493089" y="1762249"/>
            <a:ext cx="2837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kern="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서울시 침수 발생 </a:t>
            </a:r>
            <a:r>
              <a:rPr lang="ko-KR" altLang="en-US" sz="12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상위 </a:t>
            </a:r>
            <a:r>
              <a:rPr lang="en-US" altLang="ko-KR" sz="12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5</a:t>
            </a:r>
            <a:r>
              <a:rPr lang="ko-KR" altLang="en-US" sz="12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 구 </a:t>
            </a:r>
            <a:r>
              <a:rPr lang="en-US" altLang="ko-KR" sz="12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r>
              <a:rPr lang="ko-KR" altLang="en-US" sz="12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DE575E-6E00-06F5-8641-2C81A0C8EFA7}"/>
              </a:ext>
            </a:extLst>
          </p:cNvPr>
          <p:cNvSpPr txBox="1"/>
          <p:nvPr/>
        </p:nvSpPr>
        <p:spPr>
          <a:xfrm>
            <a:off x="228600" y="102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800" kern="0" spc="0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666608-D780-A73E-5D24-72BF17B8DFA7}"/>
              </a:ext>
            </a:extLst>
          </p:cNvPr>
          <p:cNvSpPr txBox="1"/>
          <p:nvPr/>
        </p:nvSpPr>
        <p:spPr>
          <a:xfrm>
            <a:off x="385732" y="885994"/>
            <a:ext cx="672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2022</a:t>
            </a:r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년 서울시 강수량 상위 </a:t>
            </a:r>
            <a:r>
              <a:rPr lang="en-US" altLang="ko-KR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5</a:t>
            </a:r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 구</a:t>
            </a:r>
            <a:r>
              <a:rPr lang="en-US" altLang="ko-KR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 상위 </a:t>
            </a:r>
            <a:r>
              <a:rPr lang="en-US" altLang="ko-KR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5</a:t>
            </a:r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 구</a:t>
            </a:r>
            <a:r>
              <a:rPr lang="en-US" altLang="ko-KR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침수지구 비교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187F86-8509-5A76-55B2-0E65771BB35A}"/>
              </a:ext>
            </a:extLst>
          </p:cNvPr>
          <p:cNvGrpSpPr/>
          <p:nvPr/>
        </p:nvGrpSpPr>
        <p:grpSpPr>
          <a:xfrm>
            <a:off x="4069305" y="2163609"/>
            <a:ext cx="1949341" cy="1907215"/>
            <a:chOff x="4170905" y="2163609"/>
            <a:chExt cx="1949341" cy="1646391"/>
          </a:xfrm>
        </p:grpSpPr>
        <p:graphicFrame>
          <p:nvGraphicFramePr>
            <p:cNvPr id="13" name="차트 12">
              <a:extLst>
                <a:ext uri="{FF2B5EF4-FFF2-40B4-BE49-F238E27FC236}">
                  <a16:creationId xmlns:a16="http://schemas.microsoft.com/office/drawing/2014/main" id="{92199E50-3C7A-6740-6D2E-26F5FF5138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8230483"/>
                </p:ext>
              </p:extLst>
            </p:nvPr>
          </p:nvGraphicFramePr>
          <p:xfrm>
            <a:off x="4170905" y="2293979"/>
            <a:ext cx="1949341" cy="15160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999752-60CE-1B30-98BA-00BC052EFEBB}"/>
                </a:ext>
              </a:extLst>
            </p:cNvPr>
            <p:cNvSpPr txBox="1"/>
            <p:nvPr/>
          </p:nvSpPr>
          <p:spPr>
            <a:xfrm>
              <a:off x="4170905" y="2163609"/>
              <a:ext cx="1505506" cy="260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침수 건수 총합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ACD4111-4173-42C9-CF88-0C2EFE70F14B}"/>
              </a:ext>
            </a:extLst>
          </p:cNvPr>
          <p:cNvSpPr txBox="1"/>
          <p:nvPr/>
        </p:nvSpPr>
        <p:spPr>
          <a:xfrm>
            <a:off x="8145004" y="1762249"/>
            <a:ext cx="3748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서울시 자연재해위험개선지구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(2023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기준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E328FBE9-D58E-3A33-79B8-339AC0B50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39682"/>
              </p:ext>
            </p:extLst>
          </p:nvPr>
        </p:nvGraphicFramePr>
        <p:xfrm>
          <a:off x="311731" y="2293979"/>
          <a:ext cx="1588189" cy="1776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BA3FD77-6264-B31C-BE95-9F135E34C437}"/>
              </a:ext>
            </a:extLst>
          </p:cNvPr>
          <p:cNvSpPr txBox="1"/>
          <p:nvPr/>
        </p:nvSpPr>
        <p:spPr>
          <a:xfrm>
            <a:off x="311731" y="2163609"/>
            <a:ext cx="1505506" cy="2607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누적 강수량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34F7F-4C4F-EC5D-8A3B-F96DE9BC3592}"/>
              </a:ext>
            </a:extLst>
          </p:cNvPr>
          <p:cNvSpPr txBox="1"/>
          <p:nvPr/>
        </p:nvSpPr>
        <p:spPr>
          <a:xfrm>
            <a:off x="228600" y="273701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연구의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CB427-658D-5332-7E27-828BA9E9E3E0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01.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분석개요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38572-13D2-BA8E-4BB9-3E675366CF5F}"/>
              </a:ext>
            </a:extLst>
          </p:cNvPr>
          <p:cNvSpPr txBox="1"/>
          <p:nvPr/>
        </p:nvSpPr>
        <p:spPr>
          <a:xfrm>
            <a:off x="6545580" y="6181080"/>
            <a:ext cx="5554809" cy="55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* </a:t>
            </a:r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사유 </a:t>
            </a:r>
            <a:r>
              <a:rPr lang="en-US" altLang="ko-KR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침수위험지구는 각</a:t>
            </a:r>
            <a:r>
              <a:rPr lang="ko-KR" altLang="en-US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기초단체장이 지정하며</a:t>
            </a:r>
            <a:r>
              <a:rPr lang="en-US" altLang="ko-KR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전문가들은 </a:t>
            </a:r>
            <a:r>
              <a:rPr lang="en-US" altLang="ko-KR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‘</a:t>
            </a:r>
            <a:r>
              <a:rPr lang="ko-KR" altLang="en-US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집값 하락 등</a:t>
            </a:r>
            <a:endParaRPr lang="en-US" altLang="ko-KR" sz="1050" b="0" i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재선</a:t>
            </a:r>
            <a:r>
              <a:rPr lang="en-US" altLang="ko-KR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再選</a:t>
            </a:r>
            <a:r>
              <a:rPr lang="en-US" altLang="ko-KR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r>
              <a:rPr lang="ko-KR" altLang="en-US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에 영향을 끼친다는 이유로 지정을 기피하는 경향이 있다</a:t>
            </a:r>
            <a:r>
              <a:rPr lang="en-US" altLang="ko-KR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’</a:t>
            </a:r>
            <a:r>
              <a:rPr lang="ko-KR" altLang="en-US" sz="105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고 밝힘</a:t>
            </a:r>
            <a:endParaRPr lang="ko-KR" altLang="en-US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D648ED-7F37-32C6-7521-0C6438CD4D29}"/>
              </a:ext>
            </a:extLst>
          </p:cNvPr>
          <p:cNvSpPr/>
          <p:nvPr/>
        </p:nvSpPr>
        <p:spPr>
          <a:xfrm>
            <a:off x="287380" y="931904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7C67AE-EA93-BED1-E8A9-F2CEE7EF6122}"/>
              </a:ext>
            </a:extLst>
          </p:cNvPr>
          <p:cNvSpPr/>
          <p:nvPr/>
        </p:nvSpPr>
        <p:spPr>
          <a:xfrm>
            <a:off x="2109243" y="5072636"/>
            <a:ext cx="4301968" cy="423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→ 강수량과 침수 빈도가 반드시 일치한다고 볼 수 없음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DBAA5-1521-8391-9FBF-28F89863F551}"/>
              </a:ext>
            </a:extLst>
          </p:cNvPr>
          <p:cNvSpPr txBox="1"/>
          <p:nvPr/>
        </p:nvSpPr>
        <p:spPr>
          <a:xfrm>
            <a:off x="7008434" y="5067824"/>
            <a:ext cx="5091956" cy="738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400" dirty="0">
                <a:ln>
                  <a:noFill/>
                </a:ln>
              </a:rPr>
              <a:t>→ 실제 침수 발생 지역과 서울시 자연재해위험개선지구</a:t>
            </a:r>
            <a:r>
              <a:rPr lang="en-US" altLang="ko-KR" sz="1400" dirty="0">
                <a:ln>
                  <a:noFill/>
                </a:ln>
              </a:rPr>
              <a:t> (</a:t>
            </a:r>
            <a:r>
              <a:rPr lang="ko-KR" altLang="en-US" sz="1400" dirty="0">
                <a:ln>
                  <a:noFill/>
                </a:ln>
              </a:rPr>
              <a:t>침수지구</a:t>
            </a:r>
            <a:r>
              <a:rPr lang="en-US" altLang="ko-KR" sz="1400" dirty="0">
                <a:ln>
                  <a:noFill/>
                </a:ln>
              </a:rPr>
              <a:t>)  </a:t>
            </a:r>
          </a:p>
          <a:p>
            <a:r>
              <a:rPr lang="en-US" altLang="ko-KR" sz="1400" dirty="0">
                <a:ln>
                  <a:noFill/>
                </a:ln>
              </a:rPr>
              <a:t>    </a:t>
            </a:r>
            <a:r>
              <a:rPr lang="ko-KR" altLang="en-US" sz="1400" dirty="0">
                <a:ln>
                  <a:noFill/>
                </a:ln>
              </a:rPr>
              <a:t>현황이</a:t>
            </a:r>
            <a:r>
              <a:rPr lang="en-US" altLang="ko-KR" sz="1400" dirty="0">
                <a:ln>
                  <a:noFill/>
                </a:ln>
              </a:rPr>
              <a:t> </a:t>
            </a:r>
            <a:r>
              <a:rPr lang="ko-KR" altLang="en-US" sz="1400" dirty="0">
                <a:ln>
                  <a:noFill/>
                </a:ln>
              </a:rPr>
              <a:t>반드시 일치한다고 볼 수 없음</a:t>
            </a:r>
            <a:endParaRPr lang="en-US" altLang="ko-KR" sz="1400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063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88F347B7-52BA-9AD0-C981-3135A0FA2E33}"/>
              </a:ext>
            </a:extLst>
          </p:cNvPr>
          <p:cNvSpPr/>
          <p:nvPr/>
        </p:nvSpPr>
        <p:spPr>
          <a:xfrm>
            <a:off x="4792616" y="2160450"/>
            <a:ext cx="2612661" cy="2569818"/>
          </a:xfrm>
          <a:prstGeom prst="ellipse">
            <a:avLst/>
          </a:prstGeom>
          <a:noFill/>
          <a:ln w="6350">
            <a:solidFill>
              <a:srgbClr val="081F4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518494-252F-32F9-0572-41D73192E948}"/>
              </a:ext>
            </a:extLst>
          </p:cNvPr>
          <p:cNvSpPr/>
          <p:nvPr/>
        </p:nvSpPr>
        <p:spPr>
          <a:xfrm>
            <a:off x="3820337" y="2743705"/>
            <a:ext cx="1291341" cy="140865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C20529D-7811-6AB1-EF81-3C5DFAE69AF9}"/>
              </a:ext>
            </a:extLst>
          </p:cNvPr>
          <p:cNvSpPr/>
          <p:nvPr/>
        </p:nvSpPr>
        <p:spPr>
          <a:xfrm>
            <a:off x="5415296" y="4430553"/>
            <a:ext cx="1411605" cy="13094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2D2963-F6E2-2D08-3940-3715667868B5}"/>
              </a:ext>
            </a:extLst>
          </p:cNvPr>
          <p:cNvSpPr/>
          <p:nvPr/>
        </p:nvSpPr>
        <p:spPr>
          <a:xfrm>
            <a:off x="7032646" y="2742897"/>
            <a:ext cx="1378453" cy="1390033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143E2C-014E-3F53-29B8-909032506FD7}"/>
              </a:ext>
            </a:extLst>
          </p:cNvPr>
          <p:cNvSpPr/>
          <p:nvPr/>
        </p:nvSpPr>
        <p:spPr>
          <a:xfrm>
            <a:off x="5406243" y="1127327"/>
            <a:ext cx="1430667" cy="13094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67E5B39-77BC-238D-8634-62ECCA97F011}"/>
              </a:ext>
            </a:extLst>
          </p:cNvPr>
          <p:cNvSpPr/>
          <p:nvPr/>
        </p:nvSpPr>
        <p:spPr>
          <a:xfrm>
            <a:off x="4925796" y="2280374"/>
            <a:ext cx="2332659" cy="2308781"/>
          </a:xfrm>
          <a:prstGeom prst="ellipse">
            <a:avLst/>
          </a:prstGeom>
          <a:solidFill>
            <a:srgbClr val="081F4A"/>
          </a:solidFill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2CCDC-2F94-53E9-AEA5-F554101F61A1}"/>
              </a:ext>
            </a:extLst>
          </p:cNvPr>
          <p:cNvSpPr txBox="1"/>
          <p:nvPr/>
        </p:nvSpPr>
        <p:spPr>
          <a:xfrm>
            <a:off x="228600" y="273701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CDD4F-8163-A407-E650-E947340FD4AC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01.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분석개요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A57048-C97D-1996-4254-81467D2622E6}"/>
              </a:ext>
            </a:extLst>
          </p:cNvPr>
          <p:cNvSpPr txBox="1"/>
          <p:nvPr/>
        </p:nvSpPr>
        <p:spPr>
          <a:xfrm>
            <a:off x="5260704" y="3141903"/>
            <a:ext cx="1655105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n w="12700">
                  <a:noFill/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바탕체 Medium" panose="00000600000000000000" pitchFamily="2" charset="-127"/>
              </a:rPr>
              <a:t>침수 피해 예상 지역 선정과 대비책 제안</a:t>
            </a:r>
          </a:p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2A88CC-260E-560A-90C3-B847151BD1AA}"/>
              </a:ext>
            </a:extLst>
          </p:cNvPr>
          <p:cNvSpPr txBox="1"/>
          <p:nvPr/>
        </p:nvSpPr>
        <p:spPr>
          <a:xfrm>
            <a:off x="7339673" y="1082689"/>
            <a:ext cx="3377487" cy="7117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이상기후로 인한 집중호우 및 침수 피해는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증가하고 있음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3BC8-EA7D-9818-8964-610E2004EA4D}"/>
              </a:ext>
            </a:extLst>
          </p:cNvPr>
          <p:cNvSpPr txBox="1"/>
          <p:nvPr/>
        </p:nvSpPr>
        <p:spPr>
          <a:xfrm>
            <a:off x="8487655" y="3472095"/>
            <a:ext cx="3507194" cy="1358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집중호우 지역과 침수 피해 지역이 반드시 일치한다고 볼 수 없음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실제 침수 피해 지역과 </a:t>
            </a:r>
            <a:r>
              <a:rPr lang="en-US" altLang="ko-KR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침수위험지구</a:t>
            </a:r>
            <a:r>
              <a:rPr lang="en-US" altLang="ko-KR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 일치하지 않음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52661E-BECE-7416-21B6-3CB43BB2ADAD}"/>
              </a:ext>
            </a:extLst>
          </p:cNvPr>
          <p:cNvSpPr txBox="1"/>
          <p:nvPr/>
        </p:nvSpPr>
        <p:spPr>
          <a:xfrm>
            <a:off x="1598522" y="2742897"/>
            <a:ext cx="2301505" cy="71173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 지역별 차이를 분석하여 맞춤 해결 방안 제안</a:t>
            </a:r>
            <a:endParaRPr lang="en-US" altLang="ko-KR" sz="1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9537D29-AD0C-276B-57F0-19B6373F8272}"/>
              </a:ext>
            </a:extLst>
          </p:cNvPr>
          <p:cNvSpPr txBox="1"/>
          <p:nvPr/>
        </p:nvSpPr>
        <p:spPr>
          <a:xfrm>
            <a:off x="2227722" y="4615561"/>
            <a:ext cx="2558736" cy="71173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 발생 결정 요인 파악</a:t>
            </a:r>
            <a:endParaRPr lang="en-US" altLang="ko-KR" sz="1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 빈도 영향 요인 파악</a:t>
            </a:r>
            <a:endParaRPr lang="en-US" altLang="ko-KR" sz="1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7A6C21-5578-7EF1-BFAD-8CC770BAC07E}"/>
              </a:ext>
            </a:extLst>
          </p:cNvPr>
          <p:cNvSpPr txBox="1"/>
          <p:nvPr/>
        </p:nvSpPr>
        <p:spPr>
          <a:xfrm>
            <a:off x="228600" y="102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800" kern="0" spc="0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872953C-855D-E6D7-77A3-1CDD537268E2}"/>
              </a:ext>
            </a:extLst>
          </p:cNvPr>
          <p:cNvSpPr/>
          <p:nvPr/>
        </p:nvSpPr>
        <p:spPr>
          <a:xfrm>
            <a:off x="5467460" y="1627903"/>
            <a:ext cx="1294449" cy="28351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2700">
                  <a:solidFill>
                    <a:srgbClr val="081F4A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연구 배경</a:t>
            </a:r>
            <a:endParaRPr lang="en-US" altLang="ko-KR" dirty="0">
              <a:ln w="12700">
                <a:solidFill>
                  <a:srgbClr val="081F4A"/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04462A3-8495-D123-03AC-78C5A8C1AC27}"/>
              </a:ext>
            </a:extLst>
          </p:cNvPr>
          <p:cNvCxnSpPr>
            <a:cxnSpLocks/>
          </p:cNvCxnSpPr>
          <p:nvPr/>
        </p:nvCxnSpPr>
        <p:spPr>
          <a:xfrm>
            <a:off x="6442675" y="6844084"/>
            <a:ext cx="0" cy="572756"/>
          </a:xfrm>
          <a:prstGeom prst="straightConnector1">
            <a:avLst/>
          </a:prstGeom>
          <a:ln>
            <a:solidFill>
              <a:srgbClr val="081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78A9177-D282-EB84-1E05-10C718AB56D1}"/>
              </a:ext>
            </a:extLst>
          </p:cNvPr>
          <p:cNvGrpSpPr/>
          <p:nvPr/>
        </p:nvGrpSpPr>
        <p:grpSpPr>
          <a:xfrm>
            <a:off x="3789086" y="2036476"/>
            <a:ext cx="3657601" cy="2781300"/>
            <a:chOff x="3482530" y="2606040"/>
            <a:chExt cx="3657601" cy="2781300"/>
          </a:xfrm>
        </p:grpSpPr>
        <p:sp>
          <p:nvSpPr>
            <p:cNvPr id="67" name="원호 66">
              <a:extLst>
                <a:ext uri="{FF2B5EF4-FFF2-40B4-BE49-F238E27FC236}">
                  <a16:creationId xmlns:a16="http://schemas.microsoft.com/office/drawing/2014/main" id="{50264806-5CAE-1A21-2F4D-24C26FA2FF61}"/>
                </a:ext>
              </a:extLst>
            </p:cNvPr>
            <p:cNvSpPr/>
            <p:nvPr/>
          </p:nvSpPr>
          <p:spPr>
            <a:xfrm>
              <a:off x="3482530" y="3303269"/>
              <a:ext cx="1411605" cy="1411605"/>
            </a:xfrm>
            <a:prstGeom prst="arc">
              <a:avLst>
                <a:gd name="adj1" fmla="val 3408697"/>
                <a:gd name="adj2" fmla="val 17854750"/>
              </a:avLst>
            </a:prstGeom>
            <a:ln w="41275">
              <a:solidFill>
                <a:srgbClr val="081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7209A74-4405-9D54-E88E-F0978257A9A9}"/>
                </a:ext>
              </a:extLst>
            </p:cNvPr>
            <p:cNvSpPr/>
            <p:nvPr/>
          </p:nvSpPr>
          <p:spPr>
            <a:xfrm>
              <a:off x="4538874" y="3495733"/>
              <a:ext cx="334908" cy="1026676"/>
            </a:xfrm>
            <a:custGeom>
              <a:avLst/>
              <a:gdLst>
                <a:gd name="connsiteX0" fmla="*/ 125772 w 334908"/>
                <a:gd name="connsiteY0" fmla="*/ 0 h 1026676"/>
                <a:gd name="connsiteX1" fmla="*/ 208869 w 334908"/>
                <a:gd name="connsiteY1" fmla="*/ 100715 h 1026676"/>
                <a:gd name="connsiteX2" fmla="*/ 334908 w 334908"/>
                <a:gd name="connsiteY2" fmla="*/ 513338 h 1026676"/>
                <a:gd name="connsiteX3" fmla="*/ 208869 w 334908"/>
                <a:gd name="connsiteY3" fmla="*/ 925961 h 1026676"/>
                <a:gd name="connsiteX4" fmla="*/ 125772 w 334908"/>
                <a:gd name="connsiteY4" fmla="*/ 1026676 h 1026676"/>
                <a:gd name="connsiteX5" fmla="*/ 90530 w 334908"/>
                <a:gd name="connsiteY5" fmla="*/ 961749 h 1026676"/>
                <a:gd name="connsiteX6" fmla="*/ 0 w 334908"/>
                <a:gd name="connsiteY6" fmla="*/ 513338 h 1026676"/>
                <a:gd name="connsiteX7" fmla="*/ 90530 w 334908"/>
                <a:gd name="connsiteY7" fmla="*/ 64928 h 102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908" h="1026676">
                  <a:moveTo>
                    <a:pt x="125772" y="0"/>
                  </a:moveTo>
                  <a:lnTo>
                    <a:pt x="208869" y="100715"/>
                  </a:lnTo>
                  <a:cubicBezTo>
                    <a:pt x="288444" y="218501"/>
                    <a:pt x="334908" y="360493"/>
                    <a:pt x="334908" y="513338"/>
                  </a:cubicBezTo>
                  <a:cubicBezTo>
                    <a:pt x="334908" y="666183"/>
                    <a:pt x="288444" y="808175"/>
                    <a:pt x="208869" y="925961"/>
                  </a:cubicBezTo>
                  <a:lnTo>
                    <a:pt x="125772" y="1026676"/>
                  </a:lnTo>
                  <a:lnTo>
                    <a:pt x="90530" y="961749"/>
                  </a:lnTo>
                  <a:cubicBezTo>
                    <a:pt x="32236" y="823925"/>
                    <a:pt x="0" y="672396"/>
                    <a:pt x="0" y="513338"/>
                  </a:cubicBezTo>
                  <a:cubicBezTo>
                    <a:pt x="0" y="354280"/>
                    <a:pt x="32236" y="202751"/>
                    <a:pt x="90530" y="6492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70000"/>
              </a:schemeClr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69CC125B-B77A-14E0-D512-8F738357E9E4}"/>
                </a:ext>
              </a:extLst>
            </p:cNvPr>
            <p:cNvSpPr/>
            <p:nvPr/>
          </p:nvSpPr>
          <p:spPr>
            <a:xfrm>
              <a:off x="4358831" y="2606040"/>
              <a:ext cx="2781300" cy="2781300"/>
            </a:xfrm>
            <a:prstGeom prst="arc">
              <a:avLst>
                <a:gd name="adj1" fmla="val 12325227"/>
                <a:gd name="adj2" fmla="val 14146953"/>
              </a:avLst>
            </a:prstGeom>
            <a:ln w="41275">
              <a:solidFill>
                <a:srgbClr val="081F4A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287BA2-D017-347A-FE16-BEE804FDD67C}"/>
              </a:ext>
            </a:extLst>
          </p:cNvPr>
          <p:cNvGrpSpPr/>
          <p:nvPr/>
        </p:nvGrpSpPr>
        <p:grpSpPr>
          <a:xfrm rot="5400000">
            <a:off x="4299625" y="1555463"/>
            <a:ext cx="3657602" cy="2781300"/>
            <a:chOff x="3482530" y="2606040"/>
            <a:chExt cx="3657602" cy="2781300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864D59B7-E7B6-D957-BBEC-20E6C1FD26FE}"/>
                </a:ext>
              </a:extLst>
            </p:cNvPr>
            <p:cNvSpPr/>
            <p:nvPr/>
          </p:nvSpPr>
          <p:spPr>
            <a:xfrm>
              <a:off x="3482530" y="3303269"/>
              <a:ext cx="1411605" cy="1411605"/>
            </a:xfrm>
            <a:prstGeom prst="arc">
              <a:avLst>
                <a:gd name="adj1" fmla="val 3408697"/>
                <a:gd name="adj2" fmla="val 17854750"/>
              </a:avLst>
            </a:prstGeom>
            <a:ln w="41275">
              <a:solidFill>
                <a:srgbClr val="081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5ADC5A8-9FC3-6392-15C1-5B41C050A9E0}"/>
                </a:ext>
              </a:extLst>
            </p:cNvPr>
            <p:cNvSpPr/>
            <p:nvPr/>
          </p:nvSpPr>
          <p:spPr>
            <a:xfrm>
              <a:off x="4559897" y="3495733"/>
              <a:ext cx="334908" cy="1026676"/>
            </a:xfrm>
            <a:custGeom>
              <a:avLst/>
              <a:gdLst>
                <a:gd name="connsiteX0" fmla="*/ 125772 w 334908"/>
                <a:gd name="connsiteY0" fmla="*/ 0 h 1026676"/>
                <a:gd name="connsiteX1" fmla="*/ 208869 w 334908"/>
                <a:gd name="connsiteY1" fmla="*/ 100715 h 1026676"/>
                <a:gd name="connsiteX2" fmla="*/ 334908 w 334908"/>
                <a:gd name="connsiteY2" fmla="*/ 513338 h 1026676"/>
                <a:gd name="connsiteX3" fmla="*/ 208869 w 334908"/>
                <a:gd name="connsiteY3" fmla="*/ 925961 h 1026676"/>
                <a:gd name="connsiteX4" fmla="*/ 125772 w 334908"/>
                <a:gd name="connsiteY4" fmla="*/ 1026676 h 1026676"/>
                <a:gd name="connsiteX5" fmla="*/ 90530 w 334908"/>
                <a:gd name="connsiteY5" fmla="*/ 961749 h 1026676"/>
                <a:gd name="connsiteX6" fmla="*/ 0 w 334908"/>
                <a:gd name="connsiteY6" fmla="*/ 513338 h 1026676"/>
                <a:gd name="connsiteX7" fmla="*/ 90530 w 334908"/>
                <a:gd name="connsiteY7" fmla="*/ 64928 h 102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908" h="1026676">
                  <a:moveTo>
                    <a:pt x="125772" y="0"/>
                  </a:moveTo>
                  <a:lnTo>
                    <a:pt x="208869" y="100715"/>
                  </a:lnTo>
                  <a:cubicBezTo>
                    <a:pt x="288444" y="218501"/>
                    <a:pt x="334908" y="360493"/>
                    <a:pt x="334908" y="513338"/>
                  </a:cubicBezTo>
                  <a:cubicBezTo>
                    <a:pt x="334908" y="666183"/>
                    <a:pt x="288444" y="808175"/>
                    <a:pt x="208869" y="925961"/>
                  </a:cubicBezTo>
                  <a:lnTo>
                    <a:pt x="125772" y="1026676"/>
                  </a:lnTo>
                  <a:lnTo>
                    <a:pt x="90530" y="961749"/>
                  </a:lnTo>
                  <a:cubicBezTo>
                    <a:pt x="32236" y="823925"/>
                    <a:pt x="0" y="672396"/>
                    <a:pt x="0" y="513338"/>
                  </a:cubicBezTo>
                  <a:cubicBezTo>
                    <a:pt x="0" y="354280"/>
                    <a:pt x="32236" y="202751"/>
                    <a:pt x="90530" y="6492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70000"/>
              </a:schemeClr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C07763E9-5E5E-7BE4-405C-2399347C841E}"/>
                </a:ext>
              </a:extLst>
            </p:cNvPr>
            <p:cNvSpPr/>
            <p:nvPr/>
          </p:nvSpPr>
          <p:spPr>
            <a:xfrm>
              <a:off x="4358832" y="2606040"/>
              <a:ext cx="2781300" cy="2781300"/>
            </a:xfrm>
            <a:prstGeom prst="arc">
              <a:avLst>
                <a:gd name="adj1" fmla="val 12325227"/>
                <a:gd name="adj2" fmla="val 14146953"/>
              </a:avLst>
            </a:prstGeom>
            <a:ln w="41275">
              <a:solidFill>
                <a:srgbClr val="081F4A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91ED35-A249-D916-9EB0-F54C86C4591E}"/>
              </a:ext>
            </a:extLst>
          </p:cNvPr>
          <p:cNvGrpSpPr/>
          <p:nvPr/>
        </p:nvGrpSpPr>
        <p:grpSpPr>
          <a:xfrm rot="10800000">
            <a:off x="4769304" y="2048859"/>
            <a:ext cx="3657601" cy="2781300"/>
            <a:chOff x="3482530" y="2606040"/>
            <a:chExt cx="3657601" cy="2781300"/>
          </a:xfrm>
        </p:grpSpPr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1D221543-21AA-16ED-88B3-D8F3B7C313A0}"/>
                </a:ext>
              </a:extLst>
            </p:cNvPr>
            <p:cNvSpPr/>
            <p:nvPr/>
          </p:nvSpPr>
          <p:spPr>
            <a:xfrm>
              <a:off x="3482530" y="3303269"/>
              <a:ext cx="1411605" cy="1411605"/>
            </a:xfrm>
            <a:prstGeom prst="arc">
              <a:avLst>
                <a:gd name="adj1" fmla="val 3408697"/>
                <a:gd name="adj2" fmla="val 17854750"/>
              </a:avLst>
            </a:prstGeom>
            <a:ln w="41275">
              <a:solidFill>
                <a:srgbClr val="081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2184D8AB-2D37-3480-37D8-312EA731F89B}"/>
                </a:ext>
              </a:extLst>
            </p:cNvPr>
            <p:cNvSpPr/>
            <p:nvPr/>
          </p:nvSpPr>
          <p:spPr>
            <a:xfrm>
              <a:off x="4549384" y="3485223"/>
              <a:ext cx="334908" cy="1026676"/>
            </a:xfrm>
            <a:custGeom>
              <a:avLst/>
              <a:gdLst>
                <a:gd name="connsiteX0" fmla="*/ 125772 w 334908"/>
                <a:gd name="connsiteY0" fmla="*/ 0 h 1026676"/>
                <a:gd name="connsiteX1" fmla="*/ 208869 w 334908"/>
                <a:gd name="connsiteY1" fmla="*/ 100715 h 1026676"/>
                <a:gd name="connsiteX2" fmla="*/ 334908 w 334908"/>
                <a:gd name="connsiteY2" fmla="*/ 513338 h 1026676"/>
                <a:gd name="connsiteX3" fmla="*/ 208869 w 334908"/>
                <a:gd name="connsiteY3" fmla="*/ 925961 h 1026676"/>
                <a:gd name="connsiteX4" fmla="*/ 125772 w 334908"/>
                <a:gd name="connsiteY4" fmla="*/ 1026676 h 1026676"/>
                <a:gd name="connsiteX5" fmla="*/ 90530 w 334908"/>
                <a:gd name="connsiteY5" fmla="*/ 961749 h 1026676"/>
                <a:gd name="connsiteX6" fmla="*/ 0 w 334908"/>
                <a:gd name="connsiteY6" fmla="*/ 513338 h 1026676"/>
                <a:gd name="connsiteX7" fmla="*/ 90530 w 334908"/>
                <a:gd name="connsiteY7" fmla="*/ 64928 h 102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908" h="1026676">
                  <a:moveTo>
                    <a:pt x="125772" y="0"/>
                  </a:moveTo>
                  <a:lnTo>
                    <a:pt x="208869" y="100715"/>
                  </a:lnTo>
                  <a:cubicBezTo>
                    <a:pt x="288444" y="218501"/>
                    <a:pt x="334908" y="360493"/>
                    <a:pt x="334908" y="513338"/>
                  </a:cubicBezTo>
                  <a:cubicBezTo>
                    <a:pt x="334908" y="666183"/>
                    <a:pt x="288444" y="808175"/>
                    <a:pt x="208869" y="925961"/>
                  </a:cubicBezTo>
                  <a:lnTo>
                    <a:pt x="125772" y="1026676"/>
                  </a:lnTo>
                  <a:lnTo>
                    <a:pt x="90530" y="961749"/>
                  </a:lnTo>
                  <a:cubicBezTo>
                    <a:pt x="32236" y="823925"/>
                    <a:pt x="0" y="672396"/>
                    <a:pt x="0" y="513338"/>
                  </a:cubicBezTo>
                  <a:cubicBezTo>
                    <a:pt x="0" y="354280"/>
                    <a:pt x="32236" y="202751"/>
                    <a:pt x="90530" y="6492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70000"/>
              </a:schemeClr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원호 62">
              <a:extLst>
                <a:ext uri="{FF2B5EF4-FFF2-40B4-BE49-F238E27FC236}">
                  <a16:creationId xmlns:a16="http://schemas.microsoft.com/office/drawing/2014/main" id="{E3ED3B3D-0558-5BDD-B533-54DCCE4F9288}"/>
                </a:ext>
              </a:extLst>
            </p:cNvPr>
            <p:cNvSpPr/>
            <p:nvPr/>
          </p:nvSpPr>
          <p:spPr>
            <a:xfrm>
              <a:off x="4358831" y="2606040"/>
              <a:ext cx="2781300" cy="2781300"/>
            </a:xfrm>
            <a:prstGeom prst="arc">
              <a:avLst>
                <a:gd name="adj1" fmla="val 12325227"/>
                <a:gd name="adj2" fmla="val 14146953"/>
              </a:avLst>
            </a:prstGeom>
            <a:ln w="41275">
              <a:solidFill>
                <a:srgbClr val="081F4A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89C3FA-A456-25DE-D388-7D590C97074D}"/>
              </a:ext>
            </a:extLst>
          </p:cNvPr>
          <p:cNvGrpSpPr/>
          <p:nvPr/>
        </p:nvGrpSpPr>
        <p:grpSpPr>
          <a:xfrm rot="16200000">
            <a:off x="4270863" y="2521239"/>
            <a:ext cx="3657601" cy="2781300"/>
            <a:chOff x="3482530" y="2606040"/>
            <a:chExt cx="3657601" cy="2781300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C2ACC722-24D6-A9F9-96A7-13884F893ED3}"/>
                </a:ext>
              </a:extLst>
            </p:cNvPr>
            <p:cNvSpPr/>
            <p:nvPr/>
          </p:nvSpPr>
          <p:spPr>
            <a:xfrm>
              <a:off x="3482530" y="3303269"/>
              <a:ext cx="1411605" cy="1411605"/>
            </a:xfrm>
            <a:prstGeom prst="arc">
              <a:avLst>
                <a:gd name="adj1" fmla="val 3408697"/>
                <a:gd name="adj2" fmla="val 17854750"/>
              </a:avLst>
            </a:prstGeom>
            <a:ln w="41275">
              <a:solidFill>
                <a:srgbClr val="081F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ECF3A7EB-7E75-42A8-8CCB-29A19936358D}"/>
                </a:ext>
              </a:extLst>
            </p:cNvPr>
            <p:cNvSpPr/>
            <p:nvPr/>
          </p:nvSpPr>
          <p:spPr>
            <a:xfrm>
              <a:off x="4549384" y="3474721"/>
              <a:ext cx="334908" cy="1026676"/>
            </a:xfrm>
            <a:custGeom>
              <a:avLst/>
              <a:gdLst>
                <a:gd name="connsiteX0" fmla="*/ 125772 w 334908"/>
                <a:gd name="connsiteY0" fmla="*/ 0 h 1026676"/>
                <a:gd name="connsiteX1" fmla="*/ 208869 w 334908"/>
                <a:gd name="connsiteY1" fmla="*/ 100715 h 1026676"/>
                <a:gd name="connsiteX2" fmla="*/ 334908 w 334908"/>
                <a:gd name="connsiteY2" fmla="*/ 513338 h 1026676"/>
                <a:gd name="connsiteX3" fmla="*/ 208869 w 334908"/>
                <a:gd name="connsiteY3" fmla="*/ 925961 h 1026676"/>
                <a:gd name="connsiteX4" fmla="*/ 125772 w 334908"/>
                <a:gd name="connsiteY4" fmla="*/ 1026676 h 1026676"/>
                <a:gd name="connsiteX5" fmla="*/ 90530 w 334908"/>
                <a:gd name="connsiteY5" fmla="*/ 961749 h 1026676"/>
                <a:gd name="connsiteX6" fmla="*/ 0 w 334908"/>
                <a:gd name="connsiteY6" fmla="*/ 513338 h 1026676"/>
                <a:gd name="connsiteX7" fmla="*/ 90530 w 334908"/>
                <a:gd name="connsiteY7" fmla="*/ 64928 h 102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908" h="1026676">
                  <a:moveTo>
                    <a:pt x="125772" y="0"/>
                  </a:moveTo>
                  <a:lnTo>
                    <a:pt x="208869" y="100715"/>
                  </a:lnTo>
                  <a:cubicBezTo>
                    <a:pt x="288444" y="218501"/>
                    <a:pt x="334908" y="360493"/>
                    <a:pt x="334908" y="513338"/>
                  </a:cubicBezTo>
                  <a:cubicBezTo>
                    <a:pt x="334908" y="666183"/>
                    <a:pt x="288444" y="808175"/>
                    <a:pt x="208869" y="925961"/>
                  </a:cubicBezTo>
                  <a:lnTo>
                    <a:pt x="125772" y="1026676"/>
                  </a:lnTo>
                  <a:lnTo>
                    <a:pt x="90530" y="961749"/>
                  </a:lnTo>
                  <a:cubicBezTo>
                    <a:pt x="32236" y="823925"/>
                    <a:pt x="0" y="672396"/>
                    <a:pt x="0" y="513338"/>
                  </a:cubicBezTo>
                  <a:cubicBezTo>
                    <a:pt x="0" y="354280"/>
                    <a:pt x="32236" y="202751"/>
                    <a:pt x="90530" y="6492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70000"/>
              </a:schemeClr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19A9E1E1-27E4-03A0-8316-25B0062BAC1C}"/>
                </a:ext>
              </a:extLst>
            </p:cNvPr>
            <p:cNvSpPr/>
            <p:nvPr/>
          </p:nvSpPr>
          <p:spPr>
            <a:xfrm>
              <a:off x="4358831" y="2606040"/>
              <a:ext cx="2781300" cy="2781300"/>
            </a:xfrm>
            <a:prstGeom prst="arc">
              <a:avLst>
                <a:gd name="adj1" fmla="val 12325227"/>
                <a:gd name="adj2" fmla="val 14146953"/>
              </a:avLst>
            </a:prstGeom>
            <a:ln w="41275">
              <a:solidFill>
                <a:srgbClr val="081F4A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DB88C56-2816-B1AE-4E2E-E209339B6357}"/>
              </a:ext>
            </a:extLst>
          </p:cNvPr>
          <p:cNvGrpSpPr/>
          <p:nvPr/>
        </p:nvGrpSpPr>
        <p:grpSpPr>
          <a:xfrm>
            <a:off x="8322988" y="3323652"/>
            <a:ext cx="185738" cy="185738"/>
            <a:chOff x="863846" y="1895476"/>
            <a:chExt cx="185738" cy="18573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21CA473-5C7E-9617-E431-71850BA572C2}"/>
                </a:ext>
              </a:extLst>
            </p:cNvPr>
            <p:cNvSpPr/>
            <p:nvPr/>
          </p:nvSpPr>
          <p:spPr>
            <a:xfrm>
              <a:off x="863846" y="1895476"/>
              <a:ext cx="185738" cy="185738"/>
            </a:xfrm>
            <a:prstGeom prst="ellipse">
              <a:avLst/>
            </a:prstGeom>
            <a:solidFill>
              <a:schemeClr val="bg1"/>
            </a:solidFill>
            <a:ln w="276225">
              <a:solidFill>
                <a:schemeClr val="bg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B83D6533-DC79-1AB0-2F01-AF3DDC81F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06" y="1943850"/>
              <a:ext cx="103902" cy="9211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05A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DB88C56-2816-B1AE-4E2E-E209339B6357}"/>
              </a:ext>
            </a:extLst>
          </p:cNvPr>
          <p:cNvGrpSpPr/>
          <p:nvPr/>
        </p:nvGrpSpPr>
        <p:grpSpPr>
          <a:xfrm>
            <a:off x="6724005" y="5002542"/>
            <a:ext cx="185738" cy="185738"/>
            <a:chOff x="863846" y="1895476"/>
            <a:chExt cx="185738" cy="185738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21CA473-5C7E-9617-E431-71850BA572C2}"/>
                </a:ext>
              </a:extLst>
            </p:cNvPr>
            <p:cNvSpPr/>
            <p:nvPr/>
          </p:nvSpPr>
          <p:spPr>
            <a:xfrm>
              <a:off x="863846" y="1895476"/>
              <a:ext cx="185738" cy="185738"/>
            </a:xfrm>
            <a:prstGeom prst="ellipse">
              <a:avLst/>
            </a:prstGeom>
            <a:solidFill>
              <a:schemeClr val="bg1"/>
            </a:solidFill>
            <a:ln w="276225">
              <a:solidFill>
                <a:schemeClr val="bg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B83D6533-DC79-1AB0-2F01-AF3DDC81F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06" y="1943850"/>
              <a:ext cx="103902" cy="9211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05A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DB88C56-2816-B1AE-4E2E-E209339B6357}"/>
              </a:ext>
            </a:extLst>
          </p:cNvPr>
          <p:cNvGrpSpPr/>
          <p:nvPr/>
        </p:nvGrpSpPr>
        <p:grpSpPr>
          <a:xfrm>
            <a:off x="5273582" y="1653095"/>
            <a:ext cx="185738" cy="185738"/>
            <a:chOff x="863846" y="1895476"/>
            <a:chExt cx="185738" cy="18573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21CA473-5C7E-9617-E431-71850BA572C2}"/>
                </a:ext>
              </a:extLst>
            </p:cNvPr>
            <p:cNvSpPr/>
            <p:nvPr/>
          </p:nvSpPr>
          <p:spPr>
            <a:xfrm>
              <a:off x="863846" y="1895476"/>
              <a:ext cx="185738" cy="185738"/>
            </a:xfrm>
            <a:prstGeom prst="ellipse">
              <a:avLst/>
            </a:prstGeom>
            <a:solidFill>
              <a:schemeClr val="bg1"/>
            </a:solidFill>
            <a:ln w="276225">
              <a:solidFill>
                <a:schemeClr val="bg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B83D6533-DC79-1AB0-2F01-AF3DDC81F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06" y="1943850"/>
              <a:ext cx="103902" cy="9211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05A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B88C56-2816-B1AE-4E2E-E209339B6357}"/>
              </a:ext>
            </a:extLst>
          </p:cNvPr>
          <p:cNvGrpSpPr/>
          <p:nvPr/>
        </p:nvGrpSpPr>
        <p:grpSpPr>
          <a:xfrm>
            <a:off x="3696217" y="3379507"/>
            <a:ext cx="185738" cy="185738"/>
            <a:chOff x="863846" y="1895476"/>
            <a:chExt cx="185738" cy="18573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21CA473-5C7E-9617-E431-71850BA572C2}"/>
                </a:ext>
              </a:extLst>
            </p:cNvPr>
            <p:cNvSpPr/>
            <p:nvPr/>
          </p:nvSpPr>
          <p:spPr>
            <a:xfrm>
              <a:off x="863846" y="1895476"/>
              <a:ext cx="185738" cy="185738"/>
            </a:xfrm>
            <a:prstGeom prst="ellipse">
              <a:avLst/>
            </a:prstGeom>
            <a:solidFill>
              <a:schemeClr val="bg1"/>
            </a:solidFill>
            <a:ln w="276225">
              <a:solidFill>
                <a:schemeClr val="bg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83D6533-DC79-1AB0-2F01-AF3DDC81F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06" y="1943850"/>
              <a:ext cx="103902" cy="9211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05A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3FAE7FE-34BB-CB39-4639-A5CAF489A0B6}"/>
              </a:ext>
            </a:extLst>
          </p:cNvPr>
          <p:cNvSpPr txBox="1"/>
          <p:nvPr/>
        </p:nvSpPr>
        <p:spPr>
          <a:xfrm>
            <a:off x="6850292" y="436290"/>
            <a:ext cx="6252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3200" b="1" i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3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843B71B-3D00-6710-4002-D0647CA64CCC}"/>
              </a:ext>
            </a:extLst>
          </p:cNvPr>
          <p:cNvSpPr/>
          <p:nvPr/>
        </p:nvSpPr>
        <p:spPr>
          <a:xfrm>
            <a:off x="7109174" y="3321489"/>
            <a:ext cx="1294449" cy="28351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2700">
                  <a:solidFill>
                    <a:srgbClr val="081F4A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현황</a:t>
            </a:r>
            <a:endParaRPr lang="en-US" altLang="ko-KR" dirty="0">
              <a:ln w="12700">
                <a:solidFill>
                  <a:srgbClr val="081F4A"/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6271CC9-A2C0-7A5F-9AFB-71544B136225}"/>
              </a:ext>
            </a:extLst>
          </p:cNvPr>
          <p:cNvSpPr/>
          <p:nvPr/>
        </p:nvSpPr>
        <p:spPr>
          <a:xfrm>
            <a:off x="3781069" y="3297749"/>
            <a:ext cx="1294449" cy="28351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기대효과</a:t>
            </a:r>
            <a:endParaRPr lang="en-US" altLang="ko-KR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2E0DAD-4978-5155-4C68-B4B6EC983DDA}"/>
              </a:ext>
            </a:extLst>
          </p:cNvPr>
          <p:cNvSpPr/>
          <p:nvPr/>
        </p:nvSpPr>
        <p:spPr>
          <a:xfrm>
            <a:off x="5450574" y="5001277"/>
            <a:ext cx="1294449" cy="28351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분석방향</a:t>
            </a:r>
            <a:endParaRPr lang="en-US" altLang="ko-KR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909C5A-7B90-F2D0-F908-E91EE8BD24DC}"/>
              </a:ext>
            </a:extLst>
          </p:cNvPr>
          <p:cNvSpPr txBox="1"/>
          <p:nvPr/>
        </p:nvSpPr>
        <p:spPr>
          <a:xfrm>
            <a:off x="8292460" y="2745730"/>
            <a:ext cx="6252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3200" b="1" i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3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D78E248-3B6E-3CF4-054F-AC8063DD3688}"/>
              </a:ext>
            </a:extLst>
          </p:cNvPr>
          <p:cNvSpPr/>
          <p:nvPr/>
        </p:nvSpPr>
        <p:spPr>
          <a:xfrm>
            <a:off x="5469444" y="2797099"/>
            <a:ext cx="1294449" cy="28351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주제</a:t>
            </a:r>
            <a:endParaRPr lang="en-US" altLang="ko-KR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EDD938-A7CB-81C8-8181-BC4F69BA7A05}"/>
              </a:ext>
            </a:extLst>
          </p:cNvPr>
          <p:cNvSpPr txBox="1"/>
          <p:nvPr/>
        </p:nvSpPr>
        <p:spPr>
          <a:xfrm>
            <a:off x="1679882" y="3944015"/>
            <a:ext cx="6252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3200" b="1" i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3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695D60E-18C3-1BF7-AD1E-D4E46EC7F3D5}"/>
              </a:ext>
            </a:extLst>
          </p:cNvPr>
          <p:cNvSpPr txBox="1"/>
          <p:nvPr/>
        </p:nvSpPr>
        <p:spPr>
          <a:xfrm>
            <a:off x="1114550" y="2045050"/>
            <a:ext cx="625218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3600" b="1" i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7E4D2BA-548B-8047-5E53-9F537B7A5A2C}"/>
              </a:ext>
            </a:extLst>
          </p:cNvPr>
          <p:cNvSpPr/>
          <p:nvPr/>
        </p:nvSpPr>
        <p:spPr>
          <a:xfrm>
            <a:off x="7339674" y="1780510"/>
            <a:ext cx="3377486" cy="334908"/>
          </a:xfrm>
          <a:prstGeom prst="roundRect">
            <a:avLst/>
          </a:prstGeom>
          <a:solidFill>
            <a:srgbClr val="FFFC00"/>
          </a:solidFill>
          <a:ln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 w="12700">
                  <a:solidFill>
                    <a:srgbClr val="081F4A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→ 기후 재난에 선제적 대응 필요</a:t>
            </a:r>
            <a:endParaRPr lang="en-US" altLang="ko-KR" sz="1400" dirty="0">
              <a:ln w="12700">
                <a:solidFill>
                  <a:srgbClr val="081F4A"/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F061015C-28EA-784A-7209-F44D33F58DB1}"/>
              </a:ext>
            </a:extLst>
          </p:cNvPr>
          <p:cNvSpPr/>
          <p:nvPr/>
        </p:nvSpPr>
        <p:spPr>
          <a:xfrm>
            <a:off x="8487655" y="4830159"/>
            <a:ext cx="3507194" cy="295587"/>
          </a:xfrm>
          <a:prstGeom prst="roundRect">
            <a:avLst/>
          </a:prstGeom>
          <a:solidFill>
            <a:srgbClr val="FFFC00"/>
          </a:solidFill>
          <a:ln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 w="12700">
                  <a:solidFill>
                    <a:srgbClr val="081F4A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→ 실제 침수 위험도를 반영하지 못함</a:t>
            </a:r>
            <a:endParaRPr lang="en-US" altLang="ko-KR" sz="1400" dirty="0">
              <a:ln w="12700">
                <a:solidFill>
                  <a:srgbClr val="081F4A"/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C9ABE-1CE5-4653-C457-61AC5103E8DB}"/>
              </a:ext>
            </a:extLst>
          </p:cNvPr>
          <p:cNvSpPr txBox="1"/>
          <p:nvPr/>
        </p:nvSpPr>
        <p:spPr>
          <a:xfrm>
            <a:off x="385732" y="885994"/>
            <a:ext cx="218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 목적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0688015-FAE8-E846-3144-518FA59BDFDA}"/>
              </a:ext>
            </a:extLst>
          </p:cNvPr>
          <p:cNvSpPr/>
          <p:nvPr/>
        </p:nvSpPr>
        <p:spPr>
          <a:xfrm>
            <a:off x="2227722" y="5320806"/>
            <a:ext cx="2549459" cy="277797"/>
          </a:xfrm>
          <a:prstGeom prst="roundRect">
            <a:avLst/>
          </a:prstGeom>
          <a:solidFill>
            <a:srgbClr val="FFFC00"/>
          </a:solidFill>
          <a:ln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 w="12700">
                  <a:solidFill>
                    <a:srgbClr val="081F4A"/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→ 침수 요인 파악</a:t>
            </a:r>
            <a:endParaRPr lang="en-US" altLang="ko-KR" sz="1400" dirty="0">
              <a:ln w="12700">
                <a:solidFill>
                  <a:srgbClr val="081F4A"/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DD0485-C257-4C0F-2AB7-85F82AEC40C2}"/>
              </a:ext>
            </a:extLst>
          </p:cNvPr>
          <p:cNvSpPr/>
          <p:nvPr/>
        </p:nvSpPr>
        <p:spPr>
          <a:xfrm>
            <a:off x="287380" y="931904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56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DC858C9-7461-D08B-68E8-B568D8C0B1E2}"/>
              </a:ext>
            </a:extLst>
          </p:cNvPr>
          <p:cNvGrpSpPr/>
          <p:nvPr/>
        </p:nvGrpSpPr>
        <p:grpSpPr>
          <a:xfrm>
            <a:off x="377874" y="1402127"/>
            <a:ext cx="3618292" cy="4860685"/>
            <a:chOff x="377874" y="1402127"/>
            <a:chExt cx="3618292" cy="4860685"/>
          </a:xfrm>
        </p:grpSpPr>
        <p:grpSp>
          <p:nvGrpSpPr>
            <p:cNvPr id="43" name="그룹 42"/>
            <p:cNvGrpSpPr/>
            <p:nvPr/>
          </p:nvGrpSpPr>
          <p:grpSpPr>
            <a:xfrm>
              <a:off x="546863" y="1583960"/>
              <a:ext cx="3449303" cy="4678852"/>
              <a:chOff x="196026" y="1244600"/>
              <a:chExt cx="3420000" cy="4208527"/>
            </a:xfrm>
            <a:solidFill>
              <a:srgbClr val="85CE8D">
                <a:alpha val="100000"/>
              </a:srgbClr>
            </a:solidFill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grpSpPr>
          <p:sp>
            <p:nvSpPr>
              <p:cNvPr id="44" name="직사각형 9"/>
              <p:cNvSpPr/>
              <p:nvPr/>
            </p:nvSpPr>
            <p:spPr>
              <a:xfrm>
                <a:off x="196026" y="1244600"/>
                <a:ext cx="3420000" cy="2667000"/>
              </a:xfrm>
              <a:prstGeom prst="rect">
                <a:avLst/>
              </a:prstGeom>
              <a:solidFill>
                <a:srgbClr val="165916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Abadi"/>
                  <a:ea typeface="KoPubWorld돋움체 Medium"/>
                </a:endParaRPr>
              </a:p>
            </p:txBody>
          </p:sp>
          <p:sp>
            <p:nvSpPr>
              <p:cNvPr id="45" name="사각형: 잘린 한쪽 모서리 12"/>
              <p:cNvSpPr/>
              <p:nvPr/>
            </p:nvSpPr>
            <p:spPr>
              <a:xfrm flipV="1">
                <a:off x="196026" y="3245751"/>
                <a:ext cx="3420000" cy="2207376"/>
              </a:xfrm>
              <a:prstGeom prst="snip1Rect">
                <a:avLst>
                  <a:gd name="adj" fmla="val 50000"/>
                </a:avLst>
              </a:prstGeom>
              <a:solidFill>
                <a:srgbClr val="165916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Abadi"/>
                  <a:ea typeface="KoPubWorld돋움체 Medium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77874" y="1402127"/>
              <a:ext cx="3482773" cy="4719796"/>
              <a:chOff x="196026" y="1244600"/>
              <a:chExt cx="3420000" cy="4208527"/>
            </a:xfrm>
            <a:solidFill>
              <a:srgbClr val="85CE8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직사각형 9"/>
              <p:cNvSpPr/>
              <p:nvPr/>
            </p:nvSpPr>
            <p:spPr>
              <a:xfrm>
                <a:off x="196026" y="1244600"/>
                <a:ext cx="3420000" cy="266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latin typeface="Abadi"/>
                  <a:ea typeface="KoPubWorld돋움체 Medium"/>
                </a:endParaRPr>
              </a:p>
            </p:txBody>
          </p:sp>
          <p:sp>
            <p:nvSpPr>
              <p:cNvPr id="13" name="사각형: 잘린 한쪽 모서리 12"/>
              <p:cNvSpPr/>
              <p:nvPr/>
            </p:nvSpPr>
            <p:spPr>
              <a:xfrm flipV="1">
                <a:off x="196026" y="3245751"/>
                <a:ext cx="3420000" cy="2207376"/>
              </a:xfrm>
              <a:prstGeom prst="snip1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latin typeface="Abadi"/>
                  <a:ea typeface="KoPubWorld돋움체 Medium"/>
                </a:endParaRPr>
              </a:p>
            </p:txBody>
          </p:sp>
        </p:grpSp>
      </p:grpSp>
      <p:pic>
        <p:nvPicPr>
          <p:cNvPr id="30" name="그림 29" descr="야외, 식물, 하늘, 도로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1012" y="1533601"/>
            <a:ext cx="3076497" cy="2052000"/>
          </a:xfrm>
          <a:prstGeom prst="rect">
            <a:avLst/>
          </a:prstGeom>
          <a:ln w="12700">
            <a:solidFill>
              <a:schemeClr val="bg1">
                <a:lumMod val="95000"/>
              </a:schemeClr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3F572E0-029C-3A01-B9B3-991E484F6CF6}"/>
              </a:ext>
            </a:extLst>
          </p:cNvPr>
          <p:cNvGrpSpPr/>
          <p:nvPr/>
        </p:nvGrpSpPr>
        <p:grpSpPr>
          <a:xfrm>
            <a:off x="4436250" y="1416844"/>
            <a:ext cx="3601703" cy="4831252"/>
            <a:chOff x="4436250" y="1416844"/>
            <a:chExt cx="3601703" cy="4831252"/>
          </a:xfrm>
        </p:grpSpPr>
        <p:grpSp>
          <p:nvGrpSpPr>
            <p:cNvPr id="46" name="그룹 45"/>
            <p:cNvGrpSpPr/>
            <p:nvPr/>
          </p:nvGrpSpPr>
          <p:grpSpPr>
            <a:xfrm>
              <a:off x="4588650" y="1569244"/>
              <a:ext cx="3449303" cy="4678852"/>
              <a:chOff x="4596396" y="1954577"/>
              <a:chExt cx="3348000" cy="3527477"/>
            </a:xfrm>
            <a:solidFill>
              <a:schemeClr val="dk1"/>
            </a:solidFill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grpSpPr>
          <p:sp>
            <p:nvSpPr>
              <p:cNvPr id="47" name="직사각형 15"/>
              <p:cNvSpPr/>
              <p:nvPr/>
            </p:nvSpPr>
            <p:spPr>
              <a:xfrm>
                <a:off x="4596396" y="1954577"/>
                <a:ext cx="3348000" cy="282274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Abadi"/>
                  <a:ea typeface="KoPubWorld돋움체 Medium"/>
                </a:endParaRPr>
              </a:p>
            </p:txBody>
          </p:sp>
          <p:sp>
            <p:nvSpPr>
              <p:cNvPr id="48" name="사각형: 잘린 한쪽 모서리 16"/>
              <p:cNvSpPr/>
              <p:nvPr/>
            </p:nvSpPr>
            <p:spPr>
              <a:xfrm flipV="1">
                <a:off x="4596396" y="4072591"/>
                <a:ext cx="3348000" cy="1409463"/>
              </a:xfrm>
              <a:prstGeom prst="snip1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Abadi"/>
                  <a:ea typeface="KoPubWorld돋움체 Medium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436250" y="1416844"/>
              <a:ext cx="3482773" cy="4719796"/>
              <a:chOff x="4596396" y="1954577"/>
              <a:chExt cx="3348000" cy="352747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4596396" y="1954577"/>
                <a:ext cx="3348000" cy="2822745"/>
              </a:xfrm>
              <a:prstGeom prst="rect">
                <a:avLst/>
              </a:prstGeom>
              <a:solidFill>
                <a:srgbClr val="575F6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latin typeface="Abadi"/>
                  <a:ea typeface="KoPubWorld돋움체 Medium"/>
                </a:endParaRPr>
              </a:p>
            </p:txBody>
          </p:sp>
          <p:sp>
            <p:nvSpPr>
              <p:cNvPr id="17" name="사각형: 잘린 한쪽 모서리 16"/>
              <p:cNvSpPr/>
              <p:nvPr/>
            </p:nvSpPr>
            <p:spPr>
              <a:xfrm flipV="1">
                <a:off x="4596396" y="4072591"/>
                <a:ext cx="3348000" cy="1409463"/>
              </a:xfrm>
              <a:prstGeom prst="snip1Rect">
                <a:avLst>
                  <a:gd name="adj" fmla="val 50000"/>
                </a:avLst>
              </a:prstGeom>
              <a:solidFill>
                <a:srgbClr val="575F6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latin typeface="Abadi"/>
                  <a:ea typeface="KoPubWorld돋움체 Medium"/>
                </a:endParaRPr>
              </a:p>
            </p:txBody>
          </p:sp>
        </p:grpSp>
      </p:grpSp>
      <p:pic>
        <p:nvPicPr>
          <p:cNvPr id="28" name="그림 27" descr="야외, 하늘, 도로, 육상 차량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9020" t="19460" r="2140" b="1030"/>
          <a:stretch>
            <a:fillRect/>
          </a:stretch>
        </p:blipFill>
        <p:spPr>
          <a:xfrm>
            <a:off x="4649436" y="1548317"/>
            <a:ext cx="3056400" cy="2051366"/>
          </a:xfrm>
          <a:prstGeom prst="rect">
            <a:avLst/>
          </a:prstGeom>
          <a:ln w="12700">
            <a:solidFill>
              <a:schemeClr val="bg1">
                <a:lumMod val="95000"/>
              </a:schemeClr>
            </a:solidFill>
          </a:ln>
        </p:spPr>
      </p:pic>
      <p:grpSp>
        <p:nvGrpSpPr>
          <p:cNvPr id="49" name="그룹 48"/>
          <p:cNvGrpSpPr/>
          <p:nvPr/>
        </p:nvGrpSpPr>
        <p:grpSpPr>
          <a:xfrm>
            <a:off x="8491787" y="1569244"/>
            <a:ext cx="3449303" cy="4678852"/>
            <a:chOff x="196026" y="1244600"/>
            <a:chExt cx="3420000" cy="3332848"/>
          </a:xfrm>
          <a:solidFill>
            <a:srgbClr val="806600"/>
          </a:solidFill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grpSpPr>
        <p:sp>
          <p:nvSpPr>
            <p:cNvPr id="50" name="직사각형 18"/>
            <p:cNvSpPr/>
            <p:nvPr/>
          </p:nvSpPr>
          <p:spPr>
            <a:xfrm>
              <a:off x="196026" y="1244600"/>
              <a:ext cx="3420000" cy="2667000"/>
            </a:xfrm>
            <a:prstGeom prst="rect">
              <a:avLst/>
            </a:prstGeom>
            <a:grpFill/>
            <a:ln w="12700" cap="flat" cmpd="sng" algn="ctr">
              <a:solidFill>
                <a:srgbClr val="D8D3B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badi"/>
                <a:ea typeface="KoPubWorld돋움체 Medium"/>
              </a:endParaRPr>
            </a:p>
          </p:txBody>
        </p:sp>
        <p:sp>
          <p:nvSpPr>
            <p:cNvPr id="51" name="사각형: 잘린 한쪽 모서리 19"/>
            <p:cNvSpPr/>
            <p:nvPr/>
          </p:nvSpPr>
          <p:spPr>
            <a:xfrm flipV="1">
              <a:off x="196026" y="3245752"/>
              <a:ext cx="3420000" cy="1331696"/>
            </a:xfrm>
            <a:prstGeom prst="snip1Rect">
              <a:avLst>
                <a:gd name="adj" fmla="val 50000"/>
              </a:avLst>
            </a:prstGeom>
            <a:grpFill/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badi"/>
                <a:ea typeface="KoPubWorld돋움체 Medium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39387" y="1416844"/>
            <a:ext cx="3482773" cy="4719796"/>
            <a:chOff x="196026" y="1244600"/>
            <a:chExt cx="3420000" cy="3332848"/>
          </a:xfrm>
          <a:solidFill>
            <a:schemeClr val="bg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직사각형 18"/>
            <p:cNvSpPr/>
            <p:nvPr/>
          </p:nvSpPr>
          <p:spPr>
            <a:xfrm>
              <a:off x="196026" y="1244600"/>
              <a:ext cx="3420000" cy="2667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D8D3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latin typeface="Abadi"/>
                <a:ea typeface="KoPubWorld돋움체 Medium"/>
              </a:endParaRPr>
            </a:p>
          </p:txBody>
        </p:sp>
        <p:sp>
          <p:nvSpPr>
            <p:cNvPr id="20" name="사각형: 잘린 한쪽 모서리 19"/>
            <p:cNvSpPr/>
            <p:nvPr/>
          </p:nvSpPr>
          <p:spPr>
            <a:xfrm flipV="1">
              <a:off x="196026" y="3245752"/>
              <a:ext cx="3420000" cy="1331696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latin typeface="Abadi"/>
                <a:ea typeface="KoPubWorld돋움체 Medium"/>
              </a:endParaRPr>
            </a:p>
          </p:txBody>
        </p:sp>
      </p:grpSp>
      <p:pic>
        <p:nvPicPr>
          <p:cNvPr id="26" name="그림 25" descr="야외, 하늘, 집, 나무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7260" t="5360" r="11820"/>
          <a:stretch>
            <a:fillRect/>
          </a:stretch>
        </p:blipFill>
        <p:spPr>
          <a:xfrm>
            <a:off x="8522562" y="1548317"/>
            <a:ext cx="3116423" cy="2052000"/>
          </a:xfrm>
          <a:prstGeom prst="rect">
            <a:avLst/>
          </a:prstGeom>
          <a:ln w="12700">
            <a:solidFill>
              <a:schemeClr val="bg1">
                <a:lumMod val="9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28600" y="1021016"/>
            <a:ext cx="253365" cy="3582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KoPubWorld돋움체 Medium"/>
              <a:ea typeface="KoPubWorld돋움체 Medium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5732" y="885994"/>
            <a:ext cx="7834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KoPubWorld돋움체 Medium"/>
                <a:ea typeface="KoPubWorld돋움체 Medium"/>
                <a:cs typeface="+mn-cs"/>
              </a:rPr>
              <a:t>그린</a:t>
            </a:r>
            <a:r>
              <a:rPr lang="en-US" altLang="ko-KR" dirty="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KoPubWorld돋움체 Medium"/>
                <a:ea typeface="KoPubWorld돋움체 Medium"/>
                <a:cs typeface="+mn-cs"/>
              </a:rPr>
              <a:t>, </a:t>
            </a:r>
            <a:r>
              <a:rPr lang="ko-KR" altLang="en-US" dirty="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KoPubWorld돋움체 Medium"/>
                <a:ea typeface="KoPubWorld돋움체 Medium"/>
                <a:cs typeface="+mn-cs"/>
              </a:rPr>
              <a:t>그레이</a:t>
            </a:r>
            <a:r>
              <a:rPr lang="en-US" altLang="ko-KR" dirty="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KoPubWorld돋움체 Medium"/>
                <a:ea typeface="KoPubWorld돋움체 Medium"/>
                <a:cs typeface="+mn-cs"/>
              </a:rPr>
              <a:t>, </a:t>
            </a:r>
            <a:r>
              <a:rPr lang="ko-KR" altLang="en-US" dirty="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KoPubWorld돋움체 Medium"/>
                <a:ea typeface="KoPubWorld돋움체 Medium"/>
                <a:cs typeface="+mn-cs"/>
              </a:rPr>
              <a:t>소셜 인프라 정의</a:t>
            </a:r>
            <a:endParaRPr lang="ko-KR" altLang="en-US" dirty="0">
              <a:solidFill>
                <a:schemeClr val="tx1"/>
              </a:solidFill>
              <a:latin typeface="KoPubWorld돋움체 Medium"/>
              <a:ea typeface="KoPubWorld돋움체 Medium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7381" y="931904"/>
            <a:ext cx="45719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KoPubWorld돋움체 Medium"/>
              <a:ea typeface="KoPubWorld돋움체 Medium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273701"/>
            <a:ext cx="2453640" cy="448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활용 데이터 정의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59181"/>
            <a:ext cx="101536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KoPubWorld돋움체 Medium"/>
                <a:ea typeface="KoPubWorld돋움체 Medium"/>
                <a:cs typeface="+mn-cs"/>
              </a:rPr>
              <a:t>01.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KoPubWorld돋움체 Medium"/>
                <a:ea typeface="KoPubWorld돋움체 Medium"/>
                <a:cs typeface="+mn-cs"/>
              </a:rPr>
              <a:t>분석개요</a:t>
            </a:r>
            <a:endParaRPr lang="ko-KR" altLang="en-US" sz="1200">
              <a:solidFill>
                <a:schemeClr val="bg1">
                  <a:lumMod val="75000"/>
                </a:schemeClr>
              </a:solidFill>
              <a:latin typeface="KoPubWorld돋움체 Medium"/>
              <a:ea typeface="KoPubWorld돋움체 Medium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2BE6ABE-A109-5820-27C0-39BF4F8AC414}"/>
              </a:ext>
            </a:extLst>
          </p:cNvPr>
          <p:cNvSpPr/>
          <p:nvPr/>
        </p:nvSpPr>
        <p:spPr>
          <a:xfrm>
            <a:off x="728907" y="2499730"/>
            <a:ext cx="2766410" cy="279122"/>
          </a:xfrm>
          <a:prstGeom prst="roundRect">
            <a:avLst>
              <a:gd name="adj" fmla="val 20388"/>
            </a:avLst>
          </a:prstGeom>
          <a:solidFill>
            <a:srgbClr val="1659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kern="0" spc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/>
                <a:latin typeface="KoPubWorld돋움체 Medium"/>
                <a:ea typeface="KoPubWorld돋움체 Medium"/>
                <a:cs typeface="+mn-cs"/>
              </a:rPr>
              <a:t>Green infrastructure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4210B31-122E-AF79-9EAB-81A705EC200B}"/>
              </a:ext>
            </a:extLst>
          </p:cNvPr>
          <p:cNvSpPr/>
          <p:nvPr/>
        </p:nvSpPr>
        <p:spPr>
          <a:xfrm>
            <a:off x="4812771" y="2499730"/>
            <a:ext cx="2766410" cy="279122"/>
          </a:xfrm>
          <a:prstGeom prst="roundRect">
            <a:avLst>
              <a:gd name="adj" fmla="val 20388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Gray infrastructure</a:t>
            </a:r>
            <a:endParaRPr lang="ko-KR" altLang="en-US" sz="1600" kern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509A94-195A-B99F-18C6-C1F7EC8859A3}"/>
              </a:ext>
            </a:extLst>
          </p:cNvPr>
          <p:cNvSpPr/>
          <p:nvPr/>
        </p:nvSpPr>
        <p:spPr>
          <a:xfrm>
            <a:off x="8715908" y="2499730"/>
            <a:ext cx="2766410" cy="279122"/>
          </a:xfrm>
          <a:prstGeom prst="roundRect">
            <a:avLst>
              <a:gd name="adj" fmla="val 20388"/>
            </a:avLst>
          </a:prstGeom>
          <a:solidFill>
            <a:srgbClr val="80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>
                  <a:solidFill>
                    <a:schemeClr val="bg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Social</a:t>
            </a:r>
            <a:r>
              <a:rPr lang="en-US" altLang="ko-KR" sz="16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 infrastructure</a:t>
            </a:r>
            <a:r>
              <a:rPr lang="en-US" altLang="ko-KR" sz="1600" dirty="0">
                <a:ln>
                  <a:solidFill>
                    <a:schemeClr val="bg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ko-KR" altLang="en-US" sz="1600" dirty="0">
              <a:ln>
                <a:solidFill>
                  <a:schemeClr val="bg1"/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18952" y="3694157"/>
            <a:ext cx="316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 kern="0" spc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/>
                <a:latin typeface="KoPub돋움체 Medium"/>
                <a:ea typeface="KoPub돋움체 Medium"/>
              </a:defRPr>
            </a:lvl1pPr>
          </a:lstStyle>
          <a:p>
            <a:pPr>
              <a:defRPr/>
            </a:pPr>
            <a:r>
              <a:rPr lang="ko-KR" altLang="en-US" sz="1200" dirty="0">
                <a:latin typeface="KoPubWorld돋움체 Medium"/>
                <a:ea typeface="KoPubWorld돋움체 Medium"/>
                <a:cs typeface="+mn-cs"/>
              </a:rPr>
              <a:t>기후 변화로 인한 도시 내 위험을 증가시키는 요소</a:t>
            </a:r>
            <a:endParaRPr lang="en-US" altLang="ko-KR" sz="1200" dirty="0">
              <a:latin typeface="KoPubWorld돋움체 Medium"/>
              <a:ea typeface="KoPubWorld돋움체 Medium"/>
              <a:cs typeface="+mn-cs"/>
            </a:endParaRPr>
          </a:p>
          <a:p>
            <a:pPr>
              <a:defRPr/>
            </a:pPr>
            <a:r>
              <a:rPr lang="ko-KR" altLang="en-US" sz="1200" dirty="0">
                <a:latin typeface="KoPubWorld돋움체 Medium"/>
                <a:ea typeface="KoPubWorld돋움체 Medium"/>
                <a:cs typeface="+mn-cs"/>
              </a:rPr>
              <a:t>기존의 일반적인 도시의 물리적인 시설과 설비를 종합하여 일컫는 의미</a:t>
            </a:r>
            <a:endParaRPr lang="en-US" altLang="ko-KR" sz="1200" dirty="0">
              <a:latin typeface="KoPubWorld돋움체 Medium"/>
              <a:ea typeface="KoPubWorld돋움체 Medium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8064" y="3694157"/>
            <a:ext cx="3060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 kern="0" spc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/>
                <a:latin typeface="KoPub돋움체 Medium"/>
                <a:ea typeface="KoPub돋움체 Medium"/>
              </a:defRPr>
            </a:lvl1pPr>
          </a:lstStyle>
          <a:p>
            <a:pPr lvl="0">
              <a:defRPr/>
            </a:pPr>
            <a:r>
              <a:rPr lang="ko-KR" altLang="en-US" sz="1200" dirty="0">
                <a:latin typeface="KoPubWorld돋움체 Medium"/>
                <a:ea typeface="KoPubWorld돋움체 Medium"/>
              </a:rPr>
              <a:t>기후 변화에 적응하기 위한 일련의 행위 및 요소</a:t>
            </a:r>
            <a:endParaRPr lang="en-US" altLang="ko-KR" sz="1200" dirty="0">
              <a:latin typeface="KoPubWorld돋움체 Medium"/>
              <a:ea typeface="KoPubWorld돋움체 Medium"/>
              <a:cs typeface="+mn-cs"/>
            </a:endParaRPr>
          </a:p>
          <a:p>
            <a:pPr lvl="0">
              <a:defRPr/>
            </a:pPr>
            <a:r>
              <a:rPr lang="ko-KR" altLang="en-US" sz="1200" dirty="0">
                <a:latin typeface="KoPubWorld돋움체 Medium"/>
                <a:ea typeface="KoPubWorld돋움체 Medium"/>
              </a:rPr>
              <a:t>침수위험의 민감도를 나타내는 요소</a:t>
            </a:r>
            <a:r>
              <a:rPr lang="en-US" altLang="ko-KR" sz="1200" dirty="0">
                <a:latin typeface="KoPubWorld돋움체 Medium"/>
                <a:ea typeface="KoPubWorld돋움체 Medium"/>
              </a:rPr>
              <a:t>.</a:t>
            </a:r>
            <a:endParaRPr lang="en-US" altLang="ko-KR" sz="1200" dirty="0">
              <a:latin typeface="KoPubWorld돋움체 Medium"/>
              <a:ea typeface="KoPubWorld돋움체 Medium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9717" y="3694157"/>
            <a:ext cx="3333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kern="0" spc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/>
                <a:latin typeface="KoPubWorld돋움체 Medium"/>
                <a:ea typeface="KoPubWorld돋움체 Medium"/>
                <a:cs typeface="+mn-cs"/>
              </a:rPr>
              <a:t>생</a:t>
            </a:r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태계를 종합적으로 구성하는 토지</a:t>
            </a:r>
            <a:r>
              <a:rPr lang="en-US" altLang="ko-KR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, </a:t>
            </a:r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자연자원</a:t>
            </a:r>
            <a:r>
              <a:rPr lang="en-US" altLang="ko-KR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 </a:t>
            </a:r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등의 </a:t>
            </a:r>
            <a:endParaRPr lang="en-US" altLang="ko-KR" sz="1200" kern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  <a:p>
            <a:pPr>
              <a:defRPr/>
            </a:pPr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시스템으로</a:t>
            </a:r>
            <a:r>
              <a:rPr lang="en-US" altLang="ko-KR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 </a:t>
            </a:r>
            <a:r>
              <a:rPr lang="ko-KR" altLang="en-US" sz="1200" kern="0" spc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/>
                <a:latin typeface="KoPubWorld돋움체 Medium"/>
                <a:ea typeface="KoPubWorld돋움체 Medium"/>
                <a:cs typeface="+mn-cs"/>
              </a:rPr>
              <a:t>빗물 유출량을 줄여 도시 내 위험을 감소</a:t>
            </a:r>
            <a:endParaRPr lang="en-US" altLang="ko-KR" sz="1200" kern="0" spc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effectLst/>
              <a:latin typeface="KoPubWorld돋움체 Medium"/>
              <a:ea typeface="KoPubWorld돋움체 Medium"/>
              <a:cs typeface="+mn-cs"/>
            </a:endParaRPr>
          </a:p>
          <a:p>
            <a:pPr>
              <a:defRPr/>
            </a:pPr>
            <a:r>
              <a:rPr lang="ko-KR" altLang="en-US" sz="1200" kern="0" spc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/>
                <a:latin typeface="KoPubWorld돋움체 Medium"/>
                <a:ea typeface="KoPubWorld돋움체 Medium"/>
                <a:cs typeface="+mn-cs"/>
              </a:rPr>
              <a:t>시키는 요소</a:t>
            </a:r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로 정의</a:t>
            </a:r>
            <a:endParaRPr lang="en-US" altLang="ko-KR" sz="1200" kern="0" spc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effectLst/>
              <a:latin typeface="KoPubWorld돋움체 Medium"/>
              <a:ea typeface="KoPubWorld돋움체 Medium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2F3E1C7-5F1A-A514-6F78-60E1F5CB7C35}"/>
              </a:ext>
            </a:extLst>
          </p:cNvPr>
          <p:cNvSpPr/>
          <p:nvPr/>
        </p:nvSpPr>
        <p:spPr>
          <a:xfrm>
            <a:off x="2494849" y="4972930"/>
            <a:ext cx="649712" cy="255600"/>
          </a:xfrm>
          <a:prstGeom prst="roundRect">
            <a:avLst>
              <a:gd name="adj" fmla="val 2616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경사도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A26D4AE-20A1-A4FC-3BE5-DD6233EC5FE6}"/>
              </a:ext>
            </a:extLst>
          </p:cNvPr>
          <p:cNvSpPr/>
          <p:nvPr/>
        </p:nvSpPr>
        <p:spPr>
          <a:xfrm>
            <a:off x="637611" y="4972930"/>
            <a:ext cx="773467" cy="255600"/>
          </a:xfrm>
          <a:prstGeom prst="roundRect">
            <a:avLst>
              <a:gd name="adj" fmla="val 26165"/>
            </a:avLst>
          </a:prstGeom>
          <a:solidFill>
            <a:srgbClr val="1659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평균고도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1DB534-5733-7B41-B09B-2A07389AA76F}"/>
              </a:ext>
            </a:extLst>
          </p:cNvPr>
          <p:cNvSpPr/>
          <p:nvPr/>
        </p:nvSpPr>
        <p:spPr>
          <a:xfrm>
            <a:off x="1456544" y="4972930"/>
            <a:ext cx="992840" cy="255600"/>
          </a:xfrm>
          <a:prstGeom prst="roundRect">
            <a:avLst>
              <a:gd name="adj" fmla="val 26165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배수등급도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6BF9BD3-568C-7BA4-D872-A9C3056B4B5B}"/>
              </a:ext>
            </a:extLst>
          </p:cNvPr>
          <p:cNvSpPr/>
          <p:nvPr/>
        </p:nvSpPr>
        <p:spPr>
          <a:xfrm>
            <a:off x="1703650" y="5320057"/>
            <a:ext cx="1302949" cy="246943"/>
          </a:xfrm>
          <a:prstGeom prst="roundRect">
            <a:avLst>
              <a:gd name="adj" fmla="val 26165"/>
            </a:avLst>
          </a:prstGeom>
          <a:solidFill>
            <a:srgbClr val="1659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하천까지의 거리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40EB144-3944-28AD-9804-B42DA92F8302}"/>
              </a:ext>
            </a:extLst>
          </p:cNvPr>
          <p:cNvSpPr/>
          <p:nvPr/>
        </p:nvSpPr>
        <p:spPr>
          <a:xfrm>
            <a:off x="6494820" y="4983090"/>
            <a:ext cx="999942" cy="255599"/>
          </a:xfrm>
          <a:prstGeom prst="roundRect">
            <a:avLst>
              <a:gd name="adj" fmla="val 261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  <a:cs typeface="+mn-cs"/>
              </a:rPr>
              <a:t>빗물펌프장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5DD3170-3321-3226-8FB1-B3AAC3658085}"/>
              </a:ext>
            </a:extLst>
          </p:cNvPr>
          <p:cNvSpPr/>
          <p:nvPr/>
        </p:nvSpPr>
        <p:spPr>
          <a:xfrm>
            <a:off x="4618952" y="4972930"/>
            <a:ext cx="941278" cy="255600"/>
          </a:xfrm>
          <a:prstGeom prst="roundRect">
            <a:avLst>
              <a:gd name="adj" fmla="val 2616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  <a:cs typeface="+mn-cs"/>
              </a:rPr>
              <a:t>건물면적</a:t>
            </a:r>
            <a:endParaRPr lang="ko-KR" altLang="en-US" sz="1200" kern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CAAD3F9-4F7A-73DD-9355-3E25621D47B5}"/>
              </a:ext>
            </a:extLst>
          </p:cNvPr>
          <p:cNvSpPr/>
          <p:nvPr/>
        </p:nvSpPr>
        <p:spPr>
          <a:xfrm>
            <a:off x="10711233" y="4972930"/>
            <a:ext cx="649712" cy="255600"/>
          </a:xfrm>
          <a:prstGeom prst="roundRect">
            <a:avLst>
              <a:gd name="adj" fmla="val 26165"/>
            </a:avLst>
          </a:prstGeom>
          <a:solidFill>
            <a:srgbClr val="B452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  <a:cs typeface="+mn-cs"/>
              </a:rPr>
              <a:t>장애인</a:t>
            </a:r>
            <a:endParaRPr lang="ko-KR" altLang="en-US" sz="1200" kern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FB19F70-1E34-F1D3-B841-92D683AFE3F9}"/>
              </a:ext>
            </a:extLst>
          </p:cNvPr>
          <p:cNvSpPr/>
          <p:nvPr/>
        </p:nvSpPr>
        <p:spPr>
          <a:xfrm>
            <a:off x="8564986" y="4972929"/>
            <a:ext cx="1113097" cy="255600"/>
          </a:xfrm>
          <a:prstGeom prst="roundRect">
            <a:avLst>
              <a:gd name="adj" fmla="val 2616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소득소비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6A5134B-2661-4501-AF7E-FE288595C91A}"/>
              </a:ext>
            </a:extLst>
          </p:cNvPr>
          <p:cNvSpPr/>
          <p:nvPr/>
        </p:nvSpPr>
        <p:spPr>
          <a:xfrm>
            <a:off x="9814225" y="5325000"/>
            <a:ext cx="1167382" cy="255600"/>
          </a:xfrm>
          <a:prstGeom prst="roundRect">
            <a:avLst>
              <a:gd name="adj" fmla="val 26165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  <a:cs typeface="+mn-cs"/>
              </a:rPr>
              <a:t>65</a:t>
            </a:r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  <a:cs typeface="+mn-cs"/>
              </a:rPr>
              <a:t>세 이상 노인</a:t>
            </a:r>
            <a:endParaRPr lang="ko-KR" altLang="en-US" sz="1200" kern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CE16114-F861-0FED-3B25-35AA38B79A4C}"/>
              </a:ext>
            </a:extLst>
          </p:cNvPr>
          <p:cNvSpPr/>
          <p:nvPr/>
        </p:nvSpPr>
        <p:spPr>
          <a:xfrm>
            <a:off x="9733883" y="4967639"/>
            <a:ext cx="901835" cy="255600"/>
          </a:xfrm>
          <a:prstGeom prst="roundRect">
            <a:avLst>
              <a:gd name="adj" fmla="val 26165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구난시설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3929E96-0F12-5B23-0ECB-677F8F71D0A7}"/>
              </a:ext>
            </a:extLst>
          </p:cNvPr>
          <p:cNvSpPr/>
          <p:nvPr/>
        </p:nvSpPr>
        <p:spPr>
          <a:xfrm>
            <a:off x="8564986" y="5334695"/>
            <a:ext cx="1191555" cy="255600"/>
          </a:xfrm>
          <a:prstGeom prst="roundRect">
            <a:avLst>
              <a:gd name="adj" fmla="val 26165"/>
            </a:avLst>
          </a:prstGeom>
          <a:solidFill>
            <a:srgbClr val="B452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  <a:cs typeface="+mn-cs"/>
              </a:rPr>
              <a:t>기초생활수급자</a:t>
            </a:r>
            <a:endParaRPr lang="ko-KR" altLang="en-US" sz="1200" kern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12A2F95-3A85-C872-3614-8AF27BD6BA87}"/>
              </a:ext>
            </a:extLst>
          </p:cNvPr>
          <p:cNvGrpSpPr/>
          <p:nvPr/>
        </p:nvGrpSpPr>
        <p:grpSpPr>
          <a:xfrm>
            <a:off x="760103" y="4554185"/>
            <a:ext cx="2672744" cy="315283"/>
            <a:chOff x="760103" y="4797619"/>
            <a:chExt cx="2672744" cy="315283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067F6FF-CBD7-21F9-69A3-68B68E9422E1}"/>
                </a:ext>
              </a:extLst>
            </p:cNvPr>
            <p:cNvSpPr/>
            <p:nvPr/>
          </p:nvSpPr>
          <p:spPr>
            <a:xfrm>
              <a:off x="1510710" y="4797619"/>
              <a:ext cx="1120069" cy="315283"/>
            </a:xfrm>
            <a:prstGeom prst="roundRect">
              <a:avLst>
                <a:gd name="adj" fmla="val 2038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kern="0" dirty="0">
                  <a:ln w="9525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latin typeface="KoPubWorld돋움체 Medium"/>
                  <a:ea typeface="KoPubWorld돋움체 Medium"/>
                  <a:cs typeface="+mn-cs"/>
                </a:rPr>
                <a:t>Raw data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A8E2AA0-764D-5129-800B-C71F16FA2D88}"/>
                </a:ext>
              </a:extLst>
            </p:cNvPr>
            <p:cNvCxnSpPr>
              <a:cxnSpLocks/>
            </p:cNvCxnSpPr>
            <p:nvPr/>
          </p:nvCxnSpPr>
          <p:spPr>
            <a:xfrm>
              <a:off x="760103" y="4954134"/>
              <a:ext cx="786350" cy="0"/>
            </a:xfrm>
            <a:prstGeom prst="line">
              <a:avLst/>
            </a:prstGeom>
            <a:ln>
              <a:solidFill>
                <a:srgbClr val="1659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A63EF0E-BBF4-5858-91FF-57F7BC723B50}"/>
                </a:ext>
              </a:extLst>
            </p:cNvPr>
            <p:cNvCxnSpPr>
              <a:cxnSpLocks/>
            </p:cNvCxnSpPr>
            <p:nvPr/>
          </p:nvCxnSpPr>
          <p:spPr>
            <a:xfrm>
              <a:off x="2646497" y="4954134"/>
              <a:ext cx="786350" cy="0"/>
            </a:xfrm>
            <a:prstGeom prst="line">
              <a:avLst/>
            </a:prstGeom>
            <a:ln>
              <a:solidFill>
                <a:srgbClr val="1659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EA130E0-5635-72D1-A58E-917BF2EB0235}"/>
              </a:ext>
            </a:extLst>
          </p:cNvPr>
          <p:cNvGrpSpPr/>
          <p:nvPr/>
        </p:nvGrpSpPr>
        <p:grpSpPr>
          <a:xfrm>
            <a:off x="8803867" y="4554185"/>
            <a:ext cx="2672744" cy="315283"/>
            <a:chOff x="760103" y="4797619"/>
            <a:chExt cx="2672744" cy="31528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4578DB84-AC8C-24C4-CA62-3FE732FC6A2D}"/>
                </a:ext>
              </a:extLst>
            </p:cNvPr>
            <p:cNvSpPr/>
            <p:nvPr/>
          </p:nvSpPr>
          <p:spPr>
            <a:xfrm>
              <a:off x="1510710" y="4797619"/>
              <a:ext cx="1120069" cy="315283"/>
            </a:xfrm>
            <a:prstGeom prst="roundRect">
              <a:avLst>
                <a:gd name="adj" fmla="val 2038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kern="0" dirty="0">
                  <a:ln w="9525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latin typeface="KoPubWorld돋움체 Medium"/>
                  <a:ea typeface="KoPubWorld돋움체 Medium"/>
                  <a:cs typeface="+mn-cs"/>
                </a:rPr>
                <a:t>Raw data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6BACCB6-F2E9-B685-011B-BA7D0E7FCADA}"/>
                </a:ext>
              </a:extLst>
            </p:cNvPr>
            <p:cNvCxnSpPr>
              <a:cxnSpLocks/>
            </p:cNvCxnSpPr>
            <p:nvPr/>
          </p:nvCxnSpPr>
          <p:spPr>
            <a:xfrm>
              <a:off x="760103" y="4954134"/>
              <a:ext cx="786350" cy="0"/>
            </a:xfrm>
            <a:prstGeom prst="line">
              <a:avLst/>
            </a:prstGeom>
            <a:ln>
              <a:solidFill>
                <a:srgbClr val="8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7FC39A23-84C4-B735-2B6A-B2FC5A4BF441}"/>
                </a:ext>
              </a:extLst>
            </p:cNvPr>
            <p:cNvCxnSpPr>
              <a:cxnSpLocks/>
            </p:cNvCxnSpPr>
            <p:nvPr/>
          </p:nvCxnSpPr>
          <p:spPr>
            <a:xfrm>
              <a:off x="2646497" y="4954134"/>
              <a:ext cx="786350" cy="0"/>
            </a:xfrm>
            <a:prstGeom prst="line">
              <a:avLst/>
            </a:prstGeom>
            <a:ln>
              <a:solidFill>
                <a:srgbClr val="8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366AF64-CC42-4211-31EE-E7DFDE6C5B2A}"/>
              </a:ext>
            </a:extLst>
          </p:cNvPr>
          <p:cNvGrpSpPr/>
          <p:nvPr/>
        </p:nvGrpSpPr>
        <p:grpSpPr>
          <a:xfrm>
            <a:off x="4773879" y="4554185"/>
            <a:ext cx="2672744" cy="315283"/>
            <a:chOff x="760103" y="4797619"/>
            <a:chExt cx="2672744" cy="315283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7FCD8437-A1B3-D204-8BAC-E2128D04E99C}"/>
                </a:ext>
              </a:extLst>
            </p:cNvPr>
            <p:cNvSpPr/>
            <p:nvPr/>
          </p:nvSpPr>
          <p:spPr>
            <a:xfrm>
              <a:off x="1510710" y="4797619"/>
              <a:ext cx="1120069" cy="315283"/>
            </a:xfrm>
            <a:prstGeom prst="roundRect">
              <a:avLst>
                <a:gd name="adj" fmla="val 2038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kern="0" dirty="0">
                  <a:ln w="9525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latin typeface="KoPubWorld돋움체 Medium"/>
                  <a:ea typeface="KoPubWorld돋움체 Medium"/>
                  <a:cs typeface="+mn-cs"/>
                </a:rPr>
                <a:t>Raw data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5C8C07C-2898-3A81-DF7C-75BEFAA6CC80}"/>
                </a:ext>
              </a:extLst>
            </p:cNvPr>
            <p:cNvCxnSpPr>
              <a:cxnSpLocks/>
            </p:cNvCxnSpPr>
            <p:nvPr/>
          </p:nvCxnSpPr>
          <p:spPr>
            <a:xfrm>
              <a:off x="760103" y="4954134"/>
              <a:ext cx="78635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42F6D28-7E84-424A-5070-304AD53F01A5}"/>
                </a:ext>
              </a:extLst>
            </p:cNvPr>
            <p:cNvCxnSpPr>
              <a:cxnSpLocks/>
            </p:cNvCxnSpPr>
            <p:nvPr/>
          </p:nvCxnSpPr>
          <p:spPr>
            <a:xfrm>
              <a:off x="2646497" y="4954134"/>
              <a:ext cx="78635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95B9ABF-B6EA-C003-7800-D202F7F3A772}"/>
              </a:ext>
            </a:extLst>
          </p:cNvPr>
          <p:cNvSpPr txBox="1"/>
          <p:nvPr/>
        </p:nvSpPr>
        <p:spPr>
          <a:xfrm>
            <a:off x="6978764" y="6519495"/>
            <a:ext cx="5222905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105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손민수 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서울시 도시환경의 홍수 위험도 평가</a:t>
            </a:r>
            <a:r>
              <a:rPr lang="en-US" altLang="ko-KR" dirty="0"/>
              <a:t>’,</a:t>
            </a:r>
            <a:r>
              <a:rPr lang="ko-KR" altLang="en-US" dirty="0"/>
              <a:t> </a:t>
            </a:r>
            <a:r>
              <a:rPr lang="en-US" altLang="ko-KR" dirty="0"/>
              <a:t>(2013) </a:t>
            </a:r>
            <a:r>
              <a:rPr lang="ko-KR" altLang="en-US" dirty="0"/>
              <a:t>선행연구 내용을 참고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9F1243-90A5-69D6-DAEB-F7803475BF45}"/>
              </a:ext>
            </a:extLst>
          </p:cNvPr>
          <p:cNvSpPr/>
          <p:nvPr/>
        </p:nvSpPr>
        <p:spPr>
          <a:xfrm>
            <a:off x="637610" y="5316516"/>
            <a:ext cx="992841" cy="255597"/>
          </a:xfrm>
          <a:prstGeom prst="roundRect">
            <a:avLst>
              <a:gd name="adj" fmla="val 2616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녹지면적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7DFF9EF-1817-6367-5A7B-035196E2C815}"/>
              </a:ext>
            </a:extLst>
          </p:cNvPr>
          <p:cNvSpPr/>
          <p:nvPr/>
        </p:nvSpPr>
        <p:spPr>
          <a:xfrm>
            <a:off x="5663692" y="4980833"/>
            <a:ext cx="744848" cy="242405"/>
          </a:xfrm>
          <a:prstGeom prst="roundRect">
            <a:avLst>
              <a:gd name="adj" fmla="val 2616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  <a:cs typeface="+mn-cs"/>
              </a:rPr>
              <a:t>도로율</a:t>
            </a:r>
            <a:endParaRPr lang="ko-KR" altLang="en-US" sz="1200" kern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4B859FB-A92F-8751-C768-FC9F1DE2325D}"/>
              </a:ext>
            </a:extLst>
          </p:cNvPr>
          <p:cNvSpPr/>
          <p:nvPr/>
        </p:nvSpPr>
        <p:spPr>
          <a:xfrm>
            <a:off x="4649436" y="5311400"/>
            <a:ext cx="517436" cy="255600"/>
          </a:xfrm>
          <a:prstGeom prst="roundRect">
            <a:avLst>
              <a:gd name="adj" fmla="val 2616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  <a:cs typeface="+mn-cs"/>
              </a:rPr>
              <a:t>암거</a:t>
            </a:r>
            <a:endParaRPr lang="ko-KR" altLang="en-US" sz="1200" kern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6486C2-752B-268C-A1E9-DB9B27D3FFD6}"/>
              </a:ext>
            </a:extLst>
          </p:cNvPr>
          <p:cNvSpPr/>
          <p:nvPr/>
        </p:nvSpPr>
        <p:spPr>
          <a:xfrm>
            <a:off x="5779031" y="5311400"/>
            <a:ext cx="525957" cy="255600"/>
          </a:xfrm>
          <a:prstGeom prst="roundRect">
            <a:avLst>
              <a:gd name="adj" fmla="val 261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  <a:cs typeface="+mn-cs"/>
              </a:rPr>
              <a:t>수문</a:t>
            </a:r>
            <a:endParaRPr lang="ko-KR" altLang="en-US" sz="1200" kern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13AEB2C-89BC-D4AA-EFA2-A727C6120E5B}"/>
              </a:ext>
            </a:extLst>
          </p:cNvPr>
          <p:cNvSpPr/>
          <p:nvPr/>
        </p:nvSpPr>
        <p:spPr>
          <a:xfrm>
            <a:off x="5224209" y="5311400"/>
            <a:ext cx="525957" cy="255600"/>
          </a:xfrm>
          <a:prstGeom prst="roundRect">
            <a:avLst>
              <a:gd name="adj" fmla="val 2616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 dirty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  <a:cs typeface="+mn-cs"/>
              </a:rPr>
              <a:t>제방</a:t>
            </a:r>
            <a:endParaRPr lang="ko-KR" altLang="en-US" sz="1200" kern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94343D-1B17-62F8-C906-B8204D045F18}"/>
              </a:ext>
            </a:extLst>
          </p:cNvPr>
          <p:cNvSpPr/>
          <p:nvPr/>
        </p:nvSpPr>
        <p:spPr>
          <a:xfrm>
            <a:off x="6385051" y="5325783"/>
            <a:ext cx="996581" cy="242405"/>
          </a:xfrm>
          <a:prstGeom prst="roundRect">
            <a:avLst>
              <a:gd name="adj" fmla="val 2616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kern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  <a:cs typeface="+mn-cs"/>
              </a:rPr>
              <a:t>지하건물</a:t>
            </a:r>
            <a:endParaRPr lang="ko-KR" altLang="en-US" sz="1200" kern="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717701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2211B4-5E7B-4E63-4F12-0B7DE3B250F5}"/>
              </a:ext>
            </a:extLst>
          </p:cNvPr>
          <p:cNvSpPr/>
          <p:nvPr/>
        </p:nvSpPr>
        <p:spPr>
          <a:xfrm>
            <a:off x="-13711" y="-160830"/>
            <a:ext cx="12192000" cy="7018830"/>
          </a:xfrm>
          <a:prstGeom prst="rect">
            <a:avLst/>
          </a:prstGeom>
          <a:solidFill>
            <a:srgbClr val="081F4A"/>
          </a:solidFill>
          <a:ln>
            <a:solidFill>
              <a:srgbClr val="081F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latin typeface="Abadi" panose="020B0604020104020204" pitchFamily="34" charset="0"/>
              <a:ea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4F48F-0E62-4AF4-3D3E-A900414ED58C}"/>
              </a:ext>
            </a:extLst>
          </p:cNvPr>
          <p:cNvSpPr txBox="1"/>
          <p:nvPr/>
        </p:nvSpPr>
        <p:spPr>
          <a:xfrm>
            <a:off x="9121878" y="2340056"/>
            <a:ext cx="175400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- </a:t>
            </a:r>
            <a:r>
              <a:rPr lang="ko-KR" altLang="en-US" sz="1200" dirty="0"/>
              <a:t>침수빈도 결정규칙 도출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EE120-2ADF-353D-A0B1-98FA5EFC6D36}"/>
              </a:ext>
            </a:extLst>
          </p:cNvPr>
          <p:cNvSpPr/>
          <p:nvPr/>
        </p:nvSpPr>
        <p:spPr>
          <a:xfrm>
            <a:off x="342899" y="1387854"/>
            <a:ext cx="2700000" cy="504997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  <a:ea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959E71-FD24-F3C6-C224-891E59BBE5FB}"/>
              </a:ext>
            </a:extLst>
          </p:cNvPr>
          <p:cNvSpPr/>
          <p:nvPr/>
        </p:nvSpPr>
        <p:spPr>
          <a:xfrm>
            <a:off x="342899" y="1143918"/>
            <a:ext cx="2700000" cy="39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Abadi" panose="020B0604020104020204" pitchFamily="34" charset="0"/>
                <a:ea typeface="KoPubWorld돋움체 Medium" panose="00000600000000000000" pitchFamily="2" charset="-127"/>
              </a:rPr>
              <a:t>데이터 수집 및 </a:t>
            </a:r>
            <a:r>
              <a:rPr lang="ko-KR" altLang="en-US" dirty="0" err="1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Abadi" panose="020B0604020104020204" pitchFamily="34" charset="0"/>
                <a:ea typeface="KoPubWorld돋움체 Medium" panose="00000600000000000000" pitchFamily="2" charset="-127"/>
              </a:rPr>
              <a:t>전처리</a:t>
            </a:r>
            <a:endParaRPr lang="ko-KR" altLang="en-US" dirty="0">
              <a:ln>
                <a:solidFill>
                  <a:srgbClr val="081F4A"/>
                </a:solidFill>
              </a:ln>
              <a:solidFill>
                <a:srgbClr val="081F4A"/>
              </a:solidFill>
              <a:latin typeface="Abadi" panose="020B0604020104020204" pitchFamily="34" charset="0"/>
              <a:ea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69F432-F413-3CD4-A90B-DED8DAABEC7A}"/>
              </a:ext>
            </a:extLst>
          </p:cNvPr>
          <p:cNvSpPr/>
          <p:nvPr/>
        </p:nvSpPr>
        <p:spPr>
          <a:xfrm>
            <a:off x="8317722" y="1387854"/>
            <a:ext cx="3647750" cy="238545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  <a:ea typeface="KoPubWorld돋움체 Medium" panose="000006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A91B46-6C48-687D-8027-B5F613B5C84F}"/>
              </a:ext>
            </a:extLst>
          </p:cNvPr>
          <p:cNvSpPr/>
          <p:nvPr/>
        </p:nvSpPr>
        <p:spPr>
          <a:xfrm>
            <a:off x="3638681" y="4104623"/>
            <a:ext cx="4320000" cy="39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Abadi" panose="020B0604020104020204" pitchFamily="34" charset="0"/>
                <a:ea typeface="KoPubWorld돋움체 Medium" panose="00000600000000000000" pitchFamily="2" charset="-127"/>
              </a:rPr>
              <a:t>침수 빈도 결정 요인 파악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57AB07-1539-67A8-3A81-6E825408E4EF}"/>
              </a:ext>
            </a:extLst>
          </p:cNvPr>
          <p:cNvSpPr/>
          <p:nvPr/>
        </p:nvSpPr>
        <p:spPr>
          <a:xfrm>
            <a:off x="8317722" y="1130288"/>
            <a:ext cx="3647750" cy="39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Abadi" panose="020B0604020104020204" pitchFamily="34" charset="0"/>
                <a:ea typeface="KoPubWorld돋움체 Medium" panose="00000600000000000000" pitchFamily="2" charset="-127"/>
              </a:rPr>
              <a:t>군집별</a:t>
            </a:r>
            <a:r>
              <a:rPr lang="ko-KR" altLang="en-US" dirty="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Abadi" panose="020B0604020104020204" pitchFamily="34" charset="0"/>
                <a:ea typeface="KoPubWorld돋움체 Medium" panose="00000600000000000000" pitchFamily="2" charset="-127"/>
              </a:rPr>
              <a:t> 요인의 상관관계 파악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5A2066-F1AB-5290-9277-0D51B6402280}"/>
              </a:ext>
            </a:extLst>
          </p:cNvPr>
          <p:cNvSpPr/>
          <p:nvPr/>
        </p:nvSpPr>
        <p:spPr>
          <a:xfrm>
            <a:off x="3638682" y="1387854"/>
            <a:ext cx="4320000" cy="238545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  <a:ea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C2DEAE-36D5-D7EE-9C1E-88F66533CD9D}"/>
              </a:ext>
            </a:extLst>
          </p:cNvPr>
          <p:cNvSpPr/>
          <p:nvPr/>
        </p:nvSpPr>
        <p:spPr>
          <a:xfrm>
            <a:off x="3638682" y="1143918"/>
            <a:ext cx="4320000" cy="39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Abadi" panose="020B0604020104020204" pitchFamily="34" charset="0"/>
                <a:ea typeface="KoPubWorld돋움체 Medium" panose="00000600000000000000" pitchFamily="2" charset="-127"/>
              </a:rPr>
              <a:t>침수 여부 결정 요인 확인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51420A-AEAB-4EE9-E62A-E0FCBEE131DA}"/>
              </a:ext>
            </a:extLst>
          </p:cNvPr>
          <p:cNvSpPr txBox="1"/>
          <p:nvPr/>
        </p:nvSpPr>
        <p:spPr>
          <a:xfrm>
            <a:off x="3790734" y="2340056"/>
            <a:ext cx="12747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- </a:t>
            </a:r>
            <a:r>
              <a:rPr lang="en-US" altLang="ko-KR" sz="1200" dirty="0" err="1"/>
              <a:t>MinMaxScaler</a:t>
            </a:r>
            <a:endParaRPr lang="en-US" altLang="ko-KR" sz="1200" dirty="0"/>
          </a:p>
          <a:p>
            <a:r>
              <a:rPr lang="en-US" altLang="ko-KR" sz="1200" dirty="0"/>
              <a:t>- T-test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DC2F3B-54A7-FA28-C1ED-48495F51D904}"/>
              </a:ext>
            </a:extLst>
          </p:cNvPr>
          <p:cNvSpPr txBox="1"/>
          <p:nvPr/>
        </p:nvSpPr>
        <p:spPr>
          <a:xfrm>
            <a:off x="3790734" y="5328944"/>
            <a:ext cx="206819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en-US" altLang="ko-KR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MinMaxScaler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시각화 위해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차원 축소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주요 차원으로 군집분석 실행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1F8E4D-5128-EF8E-8F7F-B1B7CC9C0F5B}"/>
              </a:ext>
            </a:extLst>
          </p:cNvPr>
          <p:cNvSpPr txBox="1"/>
          <p:nvPr/>
        </p:nvSpPr>
        <p:spPr>
          <a:xfrm>
            <a:off x="6045581" y="5328944"/>
            <a:ext cx="14863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sz="1200" dirty="0"/>
              <a:t>－</a:t>
            </a:r>
            <a:r>
              <a:rPr lang="en-US" altLang="ko-KR" sz="1200" dirty="0"/>
              <a:t>K-means</a:t>
            </a:r>
          </a:p>
          <a:p>
            <a:r>
              <a:rPr lang="ko-KR" altLang="en-US" sz="1200" dirty="0"/>
              <a:t>－</a:t>
            </a:r>
            <a:r>
              <a:rPr lang="en-US" altLang="ko-KR" sz="1200" dirty="0" err="1"/>
              <a:t>DBSCAN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16ACA8-7AEA-3849-33D2-448F26FEC117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02.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분석방법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25D381A-B72F-40DB-866F-E7095424CD14}"/>
              </a:ext>
            </a:extLst>
          </p:cNvPr>
          <p:cNvCxnSpPr>
            <a:cxnSpLocks/>
          </p:cNvCxnSpPr>
          <p:nvPr/>
        </p:nvCxnSpPr>
        <p:spPr>
          <a:xfrm rot="16200000">
            <a:off x="4542834" y="3206287"/>
            <a:ext cx="0" cy="287605"/>
          </a:xfrm>
          <a:prstGeom prst="straightConnector1">
            <a:avLst/>
          </a:prstGeom>
          <a:ln w="12700">
            <a:solidFill>
              <a:srgbClr val="FFFC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421ADA-595C-159E-2C01-2786BC5F5F75}"/>
              </a:ext>
            </a:extLst>
          </p:cNvPr>
          <p:cNvSpPr txBox="1"/>
          <p:nvPr/>
        </p:nvSpPr>
        <p:spPr>
          <a:xfrm>
            <a:off x="4627661" y="3225111"/>
            <a:ext cx="24721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 여부 모델 결정 및 해석</a:t>
            </a:r>
            <a:endParaRPr lang="en-US" altLang="ko-KR" sz="1400" dirty="0">
              <a:solidFill>
                <a:srgbClr val="FFFC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A99E7F-48B6-F788-F944-202BA515F4FF}"/>
              </a:ext>
            </a:extLst>
          </p:cNvPr>
          <p:cNvSpPr txBox="1"/>
          <p:nvPr/>
        </p:nvSpPr>
        <p:spPr>
          <a:xfrm>
            <a:off x="3790734" y="1939594"/>
            <a:ext cx="1800000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4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ko-KR" altLang="en-US" dirty="0" err="1"/>
              <a:t>요인별</a:t>
            </a:r>
            <a:r>
              <a:rPr lang="ko-KR" altLang="en-US" dirty="0"/>
              <a:t> 유의성 검증 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23AB5-24FC-2B6E-392C-12585D4A6C90}"/>
              </a:ext>
            </a:extLst>
          </p:cNvPr>
          <p:cNvSpPr txBox="1"/>
          <p:nvPr/>
        </p:nvSpPr>
        <p:spPr>
          <a:xfrm>
            <a:off x="3790734" y="4895763"/>
            <a:ext cx="1800000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주요 성분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09D204-1982-7FCD-9F1D-F37CF618A66D}"/>
              </a:ext>
            </a:extLst>
          </p:cNvPr>
          <p:cNvSpPr txBox="1"/>
          <p:nvPr/>
        </p:nvSpPr>
        <p:spPr>
          <a:xfrm>
            <a:off x="8782480" y="2645858"/>
            <a:ext cx="2770509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침수빈도 결정 주요 요인 색출</a:t>
            </a:r>
            <a:r>
              <a:rPr lang="en-US" altLang="ko-KR" sz="1400" dirty="0">
                <a:solidFill>
                  <a:srgbClr val="FFFC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endParaRPr lang="ko-KR" altLang="en-US" sz="1400" dirty="0">
              <a:solidFill>
                <a:srgbClr val="FFFC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2A161A-8D26-A702-D961-69FD95C36014}"/>
              </a:ext>
            </a:extLst>
          </p:cNvPr>
          <p:cNvSpPr txBox="1"/>
          <p:nvPr/>
        </p:nvSpPr>
        <p:spPr>
          <a:xfrm>
            <a:off x="8665464" y="2906787"/>
            <a:ext cx="302621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rgbClr val="FFFC00"/>
                </a:solidFill>
              </a:rPr>
              <a:t>침수빈도와 변수 간의 수식 도출</a:t>
            </a:r>
            <a:endParaRPr lang="en-US" altLang="ko-KR" sz="1400" dirty="0">
              <a:solidFill>
                <a:srgbClr val="FFFC00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F7BFAE-7220-D605-F1E9-FEA7058576C6}"/>
              </a:ext>
            </a:extLst>
          </p:cNvPr>
          <p:cNvCxnSpPr>
            <a:cxnSpLocks/>
          </p:cNvCxnSpPr>
          <p:nvPr/>
        </p:nvCxnSpPr>
        <p:spPr>
          <a:xfrm rot="16200000">
            <a:off x="8785212" y="2635886"/>
            <a:ext cx="0" cy="287605"/>
          </a:xfrm>
          <a:prstGeom prst="straightConnector1">
            <a:avLst/>
          </a:prstGeom>
          <a:ln w="12700">
            <a:solidFill>
              <a:srgbClr val="FFFC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EB4A00-CBBF-6FA3-184D-E3F70686B103}"/>
              </a:ext>
            </a:extLst>
          </p:cNvPr>
          <p:cNvSpPr txBox="1"/>
          <p:nvPr/>
        </p:nvSpPr>
        <p:spPr>
          <a:xfrm>
            <a:off x="9097038" y="1939594"/>
            <a:ext cx="1980000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sz="1400" dirty="0" err="1">
                <a:solidFill>
                  <a:schemeClr val="tx1"/>
                </a:solidFill>
              </a:rPr>
              <a:t>군집별</a:t>
            </a:r>
            <a:r>
              <a:rPr lang="ko-KR" altLang="en-US" sz="1400" dirty="0">
                <a:solidFill>
                  <a:schemeClr val="tx1"/>
                </a:solidFill>
              </a:rPr>
              <a:t> 회귀분석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18588-7177-2BB4-842B-FF404A5ED370}"/>
              </a:ext>
            </a:extLst>
          </p:cNvPr>
          <p:cNvSpPr txBox="1"/>
          <p:nvPr/>
        </p:nvSpPr>
        <p:spPr>
          <a:xfrm>
            <a:off x="6045581" y="4895763"/>
            <a:ext cx="1800000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군집 분석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7E76BC5-2BEB-8C21-BF66-8215988111CC}"/>
              </a:ext>
            </a:extLst>
          </p:cNvPr>
          <p:cNvCxnSpPr>
            <a:cxnSpLocks/>
          </p:cNvCxnSpPr>
          <p:nvPr/>
        </p:nvCxnSpPr>
        <p:spPr>
          <a:xfrm>
            <a:off x="5577867" y="5020296"/>
            <a:ext cx="46417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E93E226-7231-5105-BD1E-0CD3DFE08D7E}"/>
              </a:ext>
            </a:extLst>
          </p:cNvPr>
          <p:cNvSpPr txBox="1"/>
          <p:nvPr/>
        </p:nvSpPr>
        <p:spPr>
          <a:xfrm>
            <a:off x="228600" y="273701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 프로세스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213A0-5AE9-6AF5-7287-0F5B6C6BCD68}"/>
              </a:ext>
            </a:extLst>
          </p:cNvPr>
          <p:cNvSpPr txBox="1"/>
          <p:nvPr/>
        </p:nvSpPr>
        <p:spPr>
          <a:xfrm>
            <a:off x="813492" y="2340056"/>
            <a:ext cx="175881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－그린 인프라 데이터셋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－그레이 인프라 데이터셋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－사회 취약계층 데이터셋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－강우량 데이터셋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－침수 데이터셋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6B74B-A0D1-0D7D-7667-CABDE0CB63D5}"/>
              </a:ext>
            </a:extLst>
          </p:cNvPr>
          <p:cNvSpPr txBox="1"/>
          <p:nvPr/>
        </p:nvSpPr>
        <p:spPr>
          <a:xfrm>
            <a:off x="636360" y="5328944"/>
            <a:ext cx="211307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구단위로 일일 강우량 집계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행정동 단위로 인프라 집계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행정동 단위 지형 데이터 집계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행정동 단위 사회 데이터 집계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235F89-9432-F462-E73A-AF3675376659}"/>
              </a:ext>
            </a:extLst>
          </p:cNvPr>
          <p:cNvSpPr txBox="1"/>
          <p:nvPr/>
        </p:nvSpPr>
        <p:spPr>
          <a:xfrm>
            <a:off x="918899" y="1939594"/>
            <a:ext cx="1548000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 수집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281B4B-D77F-5913-424F-CB5BB3BA8251}"/>
              </a:ext>
            </a:extLst>
          </p:cNvPr>
          <p:cNvSpPr txBox="1"/>
          <p:nvPr/>
        </p:nvSpPr>
        <p:spPr>
          <a:xfrm>
            <a:off x="918899" y="4895763"/>
            <a:ext cx="1548000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 </a:t>
            </a:r>
            <a:r>
              <a:rPr lang="ko-KR" altLang="en-US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전처리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5BD4CE-0883-E625-4086-56B925514212}"/>
              </a:ext>
            </a:extLst>
          </p:cNvPr>
          <p:cNvSpPr/>
          <p:nvPr/>
        </p:nvSpPr>
        <p:spPr>
          <a:xfrm>
            <a:off x="3638682" y="4140775"/>
            <a:ext cx="4320000" cy="229704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  <a:ea typeface="KoPubWorld돋움체 Medium" panose="00000600000000000000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2DA2022-7B8A-8625-52A6-3510FF353B28}"/>
              </a:ext>
            </a:extLst>
          </p:cNvPr>
          <p:cNvCxnSpPr>
            <a:cxnSpLocks/>
          </p:cNvCxnSpPr>
          <p:nvPr/>
        </p:nvCxnSpPr>
        <p:spPr>
          <a:xfrm>
            <a:off x="1609725" y="3550308"/>
            <a:ext cx="0" cy="1020780"/>
          </a:xfrm>
          <a:prstGeom prst="straightConnector1">
            <a:avLst/>
          </a:prstGeom>
          <a:ln w="28575">
            <a:solidFill>
              <a:srgbClr val="F0F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02F3AD0-31C8-3F47-7E9D-52F0F0263AB6}"/>
              </a:ext>
            </a:extLst>
          </p:cNvPr>
          <p:cNvCxnSpPr>
            <a:cxnSpLocks/>
          </p:cNvCxnSpPr>
          <p:nvPr/>
        </p:nvCxnSpPr>
        <p:spPr>
          <a:xfrm>
            <a:off x="5798682" y="3598517"/>
            <a:ext cx="0" cy="357777"/>
          </a:xfrm>
          <a:prstGeom prst="straightConnector1">
            <a:avLst/>
          </a:prstGeom>
          <a:ln w="28575">
            <a:solidFill>
              <a:srgbClr val="F0F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4156265-8BCA-47CA-E16B-8A60CD528D61}"/>
              </a:ext>
            </a:extLst>
          </p:cNvPr>
          <p:cNvGrpSpPr/>
          <p:nvPr/>
        </p:nvGrpSpPr>
        <p:grpSpPr>
          <a:xfrm>
            <a:off x="2724000" y="2501356"/>
            <a:ext cx="1083692" cy="3056164"/>
            <a:chOff x="2724000" y="2501356"/>
            <a:chExt cx="1083692" cy="2350854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AD689BC-1BFD-78E3-B317-766C6C4BB7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90781" y="2191606"/>
              <a:ext cx="0" cy="633823"/>
            </a:xfrm>
            <a:prstGeom prst="straightConnector1">
              <a:avLst/>
            </a:prstGeom>
            <a:ln w="28575">
              <a:solidFill>
                <a:srgbClr val="F0F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EDCB803-6A60-818E-1009-881AB973CCAC}"/>
                </a:ext>
              </a:extLst>
            </p:cNvPr>
            <p:cNvCxnSpPr/>
            <p:nvPr/>
          </p:nvCxnSpPr>
          <p:spPr>
            <a:xfrm>
              <a:off x="3173869" y="2501356"/>
              <a:ext cx="0" cy="2350854"/>
            </a:xfrm>
            <a:prstGeom prst="line">
              <a:avLst/>
            </a:prstGeom>
            <a:ln w="28575">
              <a:solidFill>
                <a:srgbClr val="F0F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1C5DE17-A79B-11D6-07C3-05C98E93D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16192" y="4595571"/>
              <a:ext cx="0" cy="384384"/>
            </a:xfrm>
            <a:prstGeom prst="line">
              <a:avLst/>
            </a:prstGeom>
            <a:ln w="28575">
              <a:solidFill>
                <a:srgbClr val="F0F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6C86E05-1CF0-E472-E701-002C42D3F0B0}"/>
              </a:ext>
            </a:extLst>
          </p:cNvPr>
          <p:cNvCxnSpPr>
            <a:cxnSpLocks/>
          </p:cNvCxnSpPr>
          <p:nvPr/>
        </p:nvCxnSpPr>
        <p:spPr>
          <a:xfrm>
            <a:off x="2198783" y="444787"/>
            <a:ext cx="958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016B29-9932-ADBB-3E9C-F66DE41FF44B}"/>
              </a:ext>
            </a:extLst>
          </p:cNvPr>
          <p:cNvSpPr txBox="1"/>
          <p:nvPr/>
        </p:nvSpPr>
        <p:spPr>
          <a:xfrm>
            <a:off x="6045581" y="1939594"/>
            <a:ext cx="1800000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모델 생성 및 비교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E3E58-43B7-D76A-78F9-C27BE5242861}"/>
              </a:ext>
            </a:extLst>
          </p:cNvPr>
          <p:cNvSpPr txBox="1"/>
          <p:nvPr/>
        </p:nvSpPr>
        <p:spPr>
          <a:xfrm>
            <a:off x="6045581" y="2340056"/>
            <a:ext cx="166532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- Random Forest</a:t>
            </a:r>
          </a:p>
          <a:p>
            <a:r>
              <a:rPr lang="en-US" altLang="ko-KR" sz="1200" dirty="0"/>
              <a:t>- SVC</a:t>
            </a:r>
          </a:p>
          <a:p>
            <a:r>
              <a:rPr lang="en-US" altLang="ko-KR" sz="1200" dirty="0"/>
              <a:t>- KNN </a:t>
            </a:r>
          </a:p>
          <a:p>
            <a:r>
              <a:rPr lang="en-US" altLang="ko-KR" sz="1200" dirty="0"/>
              <a:t>- Logistic Regression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1984970-F831-FE7F-1C4E-51AC2C5F5158}"/>
              </a:ext>
            </a:extLst>
          </p:cNvPr>
          <p:cNvCxnSpPr>
            <a:cxnSpLocks/>
          </p:cNvCxnSpPr>
          <p:nvPr/>
        </p:nvCxnSpPr>
        <p:spPr>
          <a:xfrm>
            <a:off x="5577867" y="2086289"/>
            <a:ext cx="46417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EBCF8FF-261B-19D0-A050-0308B0ED0BDA}"/>
              </a:ext>
            </a:extLst>
          </p:cNvPr>
          <p:cNvGrpSpPr/>
          <p:nvPr/>
        </p:nvGrpSpPr>
        <p:grpSpPr>
          <a:xfrm>
            <a:off x="7705469" y="2508518"/>
            <a:ext cx="848994" cy="3049002"/>
            <a:chOff x="2724000" y="2501356"/>
            <a:chExt cx="1083692" cy="2350854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04B24B2-48BE-B119-A09B-862FF28D936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90781" y="2191606"/>
              <a:ext cx="0" cy="633823"/>
            </a:xfrm>
            <a:prstGeom prst="straightConnector1">
              <a:avLst/>
            </a:prstGeom>
            <a:ln w="28575">
              <a:solidFill>
                <a:srgbClr val="F0F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B1AC986-CC43-897B-FCB2-B25D2E1E6727}"/>
                </a:ext>
              </a:extLst>
            </p:cNvPr>
            <p:cNvCxnSpPr/>
            <p:nvPr/>
          </p:nvCxnSpPr>
          <p:spPr>
            <a:xfrm>
              <a:off x="3173869" y="2501356"/>
              <a:ext cx="0" cy="2350854"/>
            </a:xfrm>
            <a:prstGeom prst="line">
              <a:avLst/>
            </a:prstGeom>
            <a:ln w="28575">
              <a:solidFill>
                <a:srgbClr val="F0F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08B149A-C77C-D688-5F0A-0E30646291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16192" y="4595571"/>
              <a:ext cx="0" cy="384384"/>
            </a:xfrm>
            <a:prstGeom prst="line">
              <a:avLst/>
            </a:prstGeom>
            <a:ln w="28575">
              <a:solidFill>
                <a:srgbClr val="F0F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B022E13-DED1-5DB2-F307-246B3A9BD1B0}"/>
              </a:ext>
            </a:extLst>
          </p:cNvPr>
          <p:cNvCxnSpPr>
            <a:cxnSpLocks/>
          </p:cNvCxnSpPr>
          <p:nvPr/>
        </p:nvCxnSpPr>
        <p:spPr>
          <a:xfrm rot="16200000">
            <a:off x="8791861" y="2916874"/>
            <a:ext cx="0" cy="287605"/>
          </a:xfrm>
          <a:prstGeom prst="straightConnector1">
            <a:avLst/>
          </a:prstGeom>
          <a:ln w="12700">
            <a:solidFill>
              <a:srgbClr val="FFFC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88FB63-DC19-2A70-B78D-578054C1F5F8}"/>
              </a:ext>
            </a:extLst>
          </p:cNvPr>
          <p:cNvSpPr/>
          <p:nvPr/>
        </p:nvSpPr>
        <p:spPr>
          <a:xfrm>
            <a:off x="8294224" y="4171793"/>
            <a:ext cx="3647750" cy="226764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  <a:ea typeface="KoPubWorld돋움체 Medium" panose="00000600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D8CEDB0-C9ED-79D1-FBCE-D355F693F15C}"/>
              </a:ext>
            </a:extLst>
          </p:cNvPr>
          <p:cNvSpPr/>
          <p:nvPr/>
        </p:nvSpPr>
        <p:spPr>
          <a:xfrm>
            <a:off x="8288003" y="4053746"/>
            <a:ext cx="3647750" cy="39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Abadi" panose="020B0604020104020204" pitchFamily="34" charset="0"/>
                <a:ea typeface="KoPubWorld돋움체 Medium" panose="00000600000000000000" pitchFamily="2" charset="-127"/>
              </a:rPr>
              <a:t>분석 결과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19C22F-2649-5951-DC75-3536F0395948}"/>
              </a:ext>
            </a:extLst>
          </p:cNvPr>
          <p:cNvSpPr txBox="1"/>
          <p:nvPr/>
        </p:nvSpPr>
        <p:spPr>
          <a:xfrm>
            <a:off x="9097038" y="4771275"/>
            <a:ext cx="1980000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유형별 분석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50722A-2754-DC9D-07CF-7AC805209009}"/>
              </a:ext>
            </a:extLst>
          </p:cNvPr>
          <p:cNvSpPr txBox="1"/>
          <p:nvPr/>
        </p:nvSpPr>
        <p:spPr>
          <a:xfrm>
            <a:off x="9077374" y="5188461"/>
            <a:ext cx="24140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-</a:t>
            </a:r>
            <a:r>
              <a:rPr lang="ko-KR" altLang="en-US" sz="1200" dirty="0"/>
              <a:t> 침수 빈도 요인 유형별 군집 시각화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소셜 인프라 취약 유형별 군집 분석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지역별 해결 방안 탐색 </a:t>
            </a:r>
            <a:endParaRPr lang="en-US" altLang="ko-KR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3556069-77A6-6D1A-9FB3-39A15A5DD211}"/>
              </a:ext>
            </a:extLst>
          </p:cNvPr>
          <p:cNvCxnSpPr>
            <a:cxnSpLocks/>
          </p:cNvCxnSpPr>
          <p:nvPr/>
        </p:nvCxnSpPr>
        <p:spPr>
          <a:xfrm>
            <a:off x="10149457" y="3598517"/>
            <a:ext cx="0" cy="357777"/>
          </a:xfrm>
          <a:prstGeom prst="straightConnector1">
            <a:avLst/>
          </a:prstGeom>
          <a:ln w="28575">
            <a:solidFill>
              <a:srgbClr val="F0F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A4F0A-254E-6F54-E821-638670F158AE}"/>
              </a:ext>
            </a:extLst>
          </p:cNvPr>
          <p:cNvSpPr txBox="1"/>
          <p:nvPr/>
        </p:nvSpPr>
        <p:spPr>
          <a:xfrm>
            <a:off x="228600" y="27370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081F4A"/>
                  </a:solidFill>
                </a:ln>
                <a:solidFill>
                  <a:srgbClr val="081F4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데이터 수집 및 가공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B5D8D-A2F0-0D55-1616-147E0082D99F}"/>
              </a:ext>
            </a:extLst>
          </p:cNvPr>
          <p:cNvSpPr txBox="1"/>
          <p:nvPr/>
        </p:nvSpPr>
        <p:spPr>
          <a:xfrm>
            <a:off x="228600" y="5918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02.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분석방법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E7A01-DC30-8DAD-B60B-412AB327243A}"/>
              </a:ext>
            </a:extLst>
          </p:cNvPr>
          <p:cNvSpPr txBox="1"/>
          <p:nvPr/>
        </p:nvSpPr>
        <p:spPr>
          <a:xfrm>
            <a:off x="385732" y="885994"/>
            <a:ext cx="672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강우량</a:t>
            </a:r>
            <a:r>
              <a:rPr lang="en-US" altLang="ko-KR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침수</a:t>
            </a:r>
            <a:r>
              <a:rPr lang="en-US" altLang="ko-KR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데이터셋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50868F-7246-66E7-9649-89C996F54EF1}"/>
              </a:ext>
            </a:extLst>
          </p:cNvPr>
          <p:cNvSpPr/>
          <p:nvPr/>
        </p:nvSpPr>
        <p:spPr>
          <a:xfrm>
            <a:off x="287380" y="931904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179A2B5-E075-7A62-52D3-66008F1E5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89330"/>
              </p:ext>
            </p:extLst>
          </p:nvPr>
        </p:nvGraphicFramePr>
        <p:xfrm>
          <a:off x="228600" y="1287621"/>
          <a:ext cx="11520000" cy="20212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78234907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256228104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097646432"/>
                    </a:ext>
                  </a:extLst>
                </a:gridCol>
              </a:tblGrid>
              <a:tr h="2045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 데이터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전처리</a:t>
                      </a:r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과정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46449"/>
                  </a:ext>
                </a:extLst>
              </a:tr>
              <a:tr h="6603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강우량정보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0" lvl="1" indent="-228600" algn="l" rtl="0" fontAlgn="ctr">
                        <a:buFont typeface="+mj-lt"/>
                        <a:buAutoNum type="arabicPeriod"/>
                      </a:pP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1~12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월 데이터 병합 </a:t>
                      </a:r>
                      <a:endParaRPr lang="en-US" altLang="ko-KR" sz="1100" u="none" strike="noStrike" dirty="0">
                        <a:ln>
                          <a:noFill/>
                        </a:ln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lvl="1" indent="-228600" algn="l" rtl="0" fontAlgn="ctr">
                        <a:buFont typeface="+mj-lt"/>
                        <a:buAutoNum type="arabicPeriod"/>
                      </a:pPr>
                      <a:r>
                        <a:rPr lang="ko-KR" altLang="en-US" sz="1100" u="none" strike="noStrike" dirty="0" err="1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시우량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(mm/h) = (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누적 강우량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연간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)(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단위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:mm)) / (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누적 강우 시간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단위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:h))  </a:t>
                      </a:r>
                    </a:p>
                    <a:p>
                      <a:pPr marL="685800" lvl="1" indent="-228600" algn="l" rtl="0" fontAlgn="ctr">
                        <a:buFont typeface="+mj-lt"/>
                        <a:buAutoNum type="arabicPeriod"/>
                      </a:pP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구면적당 </a:t>
                      </a:r>
                      <a:r>
                        <a:rPr lang="ko-KR" altLang="en-US" sz="1100" u="none" strike="noStrike" dirty="0" err="1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시우량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(mm/{h*km²}) = (</a:t>
                      </a:r>
                      <a:r>
                        <a:rPr lang="ko-KR" altLang="en-US" sz="1100" u="none" strike="noStrike" dirty="0" err="1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시우량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단위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:mm/h)) / (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 면적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단위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:km²) </a:t>
                      </a:r>
                    </a:p>
                    <a:p>
                      <a:pPr marL="685800" lvl="1" indent="-228600" algn="l" rtl="0" fontAlgn="ctr">
                        <a:buFont typeface="+mj-lt"/>
                        <a:buAutoNum type="arabicPeriod"/>
                      </a:pP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동면적당 </a:t>
                      </a:r>
                      <a:r>
                        <a:rPr lang="ko-KR" altLang="en-US" sz="1100" u="none" strike="noStrike" dirty="0" err="1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시우량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 err="1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연단위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 = 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 면적당 </a:t>
                      </a:r>
                      <a:r>
                        <a:rPr lang="ko-KR" altLang="en-US" sz="1100" u="none" strike="noStrike" dirty="0" err="1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시우량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 err="1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연단위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 * (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면적 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 면적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강우량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73962"/>
                  </a:ext>
                </a:extLst>
              </a:tr>
              <a:tr h="2652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침수데이터와 연도별 강우량 관측 데이터를 활용하여 침수 발생일 기준 일일 최대 강수량 산출</a:t>
                      </a:r>
                      <a:endParaRPr lang="en-US" altLang="ko-KR" sz="1100" u="none" strike="noStrike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일일</a:t>
                      </a:r>
                      <a:r>
                        <a:rPr lang="en-US" altLang="ko-KR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최대 강우량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654161"/>
                  </a:ext>
                </a:extLst>
              </a:tr>
              <a:tr h="265209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200" u="none" strike="noStrike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2022</a:t>
                      </a:r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기준 일당 </a:t>
                      </a:r>
                      <a:r>
                        <a:rPr lang="en-US" altLang="ko-KR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80mm </a:t>
                      </a:r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이상 비가 내린 날 </a:t>
                      </a:r>
                      <a:r>
                        <a:rPr lang="en-US" altLang="ko-KR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정의</a:t>
                      </a:r>
                      <a:r>
                        <a:rPr lang="en-US" altLang="ko-KR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집중호우 발생횟수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619870"/>
                  </a:ext>
                </a:extLst>
              </a:tr>
              <a:tr h="33388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침수흔적도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침수지역에서 행정동 단위 침수발생횟수 측정 </a:t>
                      </a:r>
                      <a:b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→ 강우량 데이터와 행정동 기준으로 병합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침수 여부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989831"/>
                  </a:ext>
                </a:extLst>
              </a:tr>
              <a:tr h="265209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침수흔적도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침수발생횟수 </a:t>
                      </a:r>
                      <a:r>
                        <a:rPr lang="en-US" altLang="ko-KR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 </a:t>
                      </a:r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초과 시 </a:t>
                      </a:r>
                      <a:r>
                        <a:rPr lang="en-US" altLang="ko-KR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True / 0 </a:t>
                      </a:r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이면 </a:t>
                      </a:r>
                      <a:r>
                        <a:rPr lang="en-US" altLang="ko-KR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False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침수 빈도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50778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CBA0A54-2478-AB58-B33A-92C361DCCD26}"/>
              </a:ext>
            </a:extLst>
          </p:cNvPr>
          <p:cNvSpPr/>
          <p:nvPr/>
        </p:nvSpPr>
        <p:spPr>
          <a:xfrm>
            <a:off x="287380" y="3427244"/>
            <a:ext cx="64800" cy="277513"/>
          </a:xfrm>
          <a:prstGeom prst="rect">
            <a:avLst/>
          </a:prstGeom>
          <a:solidFill>
            <a:srgbClr val="081F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4E1B8-7C7D-08A3-D263-54190F81A1F0}"/>
              </a:ext>
            </a:extLst>
          </p:cNvPr>
          <p:cNvSpPr txBox="1"/>
          <p:nvPr/>
        </p:nvSpPr>
        <p:spPr>
          <a:xfrm>
            <a:off x="385732" y="3381334"/>
            <a:ext cx="672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그린 인프라 데이터셋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4D1727F-DE74-F91E-16C8-319DD69BA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51346"/>
              </p:ext>
            </p:extLst>
          </p:nvPr>
        </p:nvGraphicFramePr>
        <p:xfrm>
          <a:off x="228598" y="3734610"/>
          <a:ext cx="11520000" cy="28656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968888852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33908778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800249292"/>
                    </a:ext>
                  </a:extLst>
                </a:gridCol>
              </a:tblGrid>
              <a:tr h="24728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 데이터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전처리</a:t>
                      </a:r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과정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1F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4305"/>
                  </a:ext>
                </a:extLst>
              </a:tr>
              <a:tr h="24728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수치표고모델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(DEM_90M)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구별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수치표고모델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DEM 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통합 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행정동 </a:t>
                      </a:r>
                      <a:r>
                        <a:rPr lang="en-US" altLang="ko-KR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shp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레이어 추가 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en-US" altLang="ko-KR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QGIS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툴박스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구역통계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를 이용하여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평균고도 추출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평균고도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05444"/>
                  </a:ext>
                </a:extLst>
              </a:tr>
              <a:tr h="24728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경계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평균고도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63714"/>
                  </a:ext>
                </a:extLst>
              </a:tr>
              <a:tr h="2197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경사도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각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평균 경사도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경사도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17810"/>
                  </a:ext>
                </a:extLst>
              </a:tr>
              <a:tr h="2197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배수 등급도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매우양호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양호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약간 양호의 개수 합 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총 배수등급 평가 개수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배수등급 양호비율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553897"/>
                  </a:ext>
                </a:extLst>
              </a:tr>
              <a:tr h="55612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하천경계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0" lvl="1" indent="-228600" algn="l" rtl="0" fontAlgn="ctr">
                        <a:buFont typeface="+mj-lt"/>
                        <a:buAutoNum type="arabicPeriod"/>
                      </a:pP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중심점 생성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</a:p>
                    <a:p>
                      <a:pPr marL="685800" lvl="1" indent="-228600" algn="l" rtl="0" fontAlgn="ctr">
                        <a:buAutoNum type="arabicPeriod"/>
                      </a:pP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공간 처리 툴박스를 활용하여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백터분석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최근접 허브까지의 거리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라인에서 허브 활용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 </a:t>
                      </a:r>
                    </a:p>
                    <a:p>
                      <a:pPr marL="457200" lvl="1" indent="0" algn="l" rtl="0" fontAlgn="ctr">
                        <a:buNone/>
                      </a:pP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   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실폭하천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레이어까지 각 행정동 별 거리를 계산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하천까지의 거리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52951"/>
                  </a:ext>
                </a:extLst>
              </a:tr>
              <a:tr h="55612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하천경계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0" lvl="1" indent="-228600" algn="l" fontAlgn="ctr">
                        <a:buFont typeface="+mj-lt"/>
                        <a:buAutoNum type="arabicPeriod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하천면적 단위를 확인 후 면적을 계산하여 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km²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으로 치환</a:t>
                      </a:r>
                    </a:p>
                    <a:p>
                      <a:pPr marL="685800" lvl="1" indent="-228600" algn="l" fontAlgn="ctr">
                        <a:buFont typeface="+mj-lt"/>
                        <a:buAutoNum type="arabicPeriod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해당 지역들에 행정동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ID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를 교차영역을 사용하여 맵핑 후 행정동 단위 별로 합계 계산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lvl="1" indent="-228600" algn="l" fontAlgn="ctr">
                        <a:buFont typeface="+mj-lt"/>
                        <a:buAutoNum type="arabicPeriod"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하천 총 면적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면적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하천면적 비율</a:t>
                      </a:r>
                      <a:endParaRPr lang="en-US" altLang="ko-KR" sz="1100" u="none" strike="noStrike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160634"/>
                  </a:ext>
                </a:extLst>
              </a:tr>
              <a:tr h="55612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국토계획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공간시설</a:t>
                      </a:r>
                      <a:r>
                        <a:rPr lang="en-US" altLang="ko-KR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녹지면적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0" lvl="1" indent="-228600" algn="l" fontAlgn="ctr">
                        <a:buFont typeface="+mj-lt"/>
                        <a:buAutoNum type="arabicPeriod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녹지면적 단위를 확인 후 면적을 계산하여 </a:t>
                      </a:r>
                      <a:r>
                        <a:rPr lang="en-US" altLang="ko-KR" sz="1100" u="none" strike="noStrike" dirty="0">
                          <a:ln>
                            <a:noFill/>
                          </a:ln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km²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으로 치환</a:t>
                      </a:r>
                    </a:p>
                    <a:p>
                      <a:pPr marL="685800" lvl="1" indent="-228600" algn="l" fontAlgn="ctr">
                        <a:buFont typeface="+mj-lt"/>
                        <a:buAutoNum type="arabicPeriod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해당 지역들에 행정동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ID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를 교차영역을 사용하여 맵핑 후 행정동 단위 별로 합계 계산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685800" lvl="1" indent="-228600" algn="l" fontAlgn="ctr">
                        <a:buFont typeface="+mj-lt"/>
                        <a:buAutoNum type="arabicPeriod"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녹지 총 면적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면적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녹지면적 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420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125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11223</TotalTime>
  <Words>5603</Words>
  <Application>Microsoft Office PowerPoint</Application>
  <PresentationFormat>와이드스크린</PresentationFormat>
  <Paragraphs>979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Arial</vt:lpstr>
      <vt:lpstr>KoPubWorld돋움체 Medium</vt:lpstr>
      <vt:lpstr>KoPubWorld바탕체 Medium</vt:lpstr>
      <vt:lpstr>맑은 고딕</vt:lpstr>
      <vt:lpstr>Wingdings</vt:lpstr>
      <vt:lpstr>Cambria Math</vt:lpstr>
      <vt:lpstr>Abadi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hanjieun_2</dc:creator>
  <cp:lastModifiedBy>지은 한</cp:lastModifiedBy>
  <cp:revision>489</cp:revision>
  <cp:lastPrinted>2023-11-23T08:53:13Z</cp:lastPrinted>
  <dcterms:created xsi:type="dcterms:W3CDTF">2023-09-30T05:57:38Z</dcterms:created>
  <dcterms:modified xsi:type="dcterms:W3CDTF">2023-11-23T08:53:38Z</dcterms:modified>
  <cp:version>12.0.0.3135</cp:version>
</cp:coreProperties>
</file>